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1032" r:id="rId3"/>
    <p:sldId id="257" r:id="rId4"/>
    <p:sldId id="258" r:id="rId5"/>
    <p:sldId id="259" r:id="rId6"/>
    <p:sldId id="260" r:id="rId7"/>
    <p:sldId id="266" r:id="rId8"/>
    <p:sldId id="268" r:id="rId9"/>
    <p:sldId id="263" r:id="rId10"/>
    <p:sldId id="264" r:id="rId11"/>
    <p:sldId id="265" r:id="rId12"/>
    <p:sldId id="4104" r:id="rId13"/>
    <p:sldId id="261" r:id="rId14"/>
    <p:sldId id="26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D8C"/>
    <a:srgbClr val="E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5"/>
    <p:restoredTop sz="94731"/>
  </p:normalViewPr>
  <p:slideViewPr>
    <p:cSldViewPr snapToGrid="0">
      <p:cViewPr varScale="1">
        <p:scale>
          <a:sx n="79" d="100"/>
          <a:sy n="79" d="100"/>
        </p:scale>
        <p:origin x="23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44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ro.open.ac.uk/88769/" TargetMode="External"/><Relationship Id="rId2" Type="http://schemas.openxmlformats.org/officeDocument/2006/relationships/hyperlink" Target="https://patents.justia.com/inventor/hasan-al-madfa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6.jpeg"/><Relationship Id="rId3" Type="http://schemas.openxmlformats.org/officeDocument/2006/relationships/image" Target="../media/image2.jpeg"/><Relationship Id="rId21" Type="http://schemas.openxmlformats.org/officeDocument/2006/relationships/image" Target="../media/image19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hyperlink" Target="http://www.unsplach.com/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E845-BCD2-BD9F-05BE-E53CD1A94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Hasan Al-Madfai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69305-0F1A-3B3B-CE38-622FAC62B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Applying for the role of Director, AI Lab, Assurance, London</a:t>
            </a:r>
          </a:p>
          <a:p>
            <a:endParaRPr lang="en-GB" dirty="0"/>
          </a:p>
          <a:p>
            <a:r>
              <a:rPr lang="en-GB" sz="1400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115482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5D94-7394-6168-EA1C-2F099516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Experience of/approach to thought leadership and “eminence”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EFE9C-C072-0D0D-937E-0336AD253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72239"/>
            <a:ext cx="9689075" cy="44761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Hasan:</a:t>
            </a:r>
          </a:p>
          <a:p>
            <a:r>
              <a:rPr lang="en-GB" dirty="0"/>
              <a:t>Is a regular conference speaker </a:t>
            </a:r>
          </a:p>
          <a:p>
            <a:r>
              <a:rPr lang="en-GB" dirty="0"/>
              <a:t>Actively publishes research in the area in peer-reviewed journals / conferences</a:t>
            </a:r>
            <a:r>
              <a:rPr lang="en-GB" baseline="30000" dirty="0"/>
              <a:t>†</a:t>
            </a:r>
          </a:p>
          <a:p>
            <a:r>
              <a:rPr lang="en-GB" dirty="0"/>
              <a:t>Is research active through supervision of MSc / PhD work.</a:t>
            </a:r>
          </a:p>
          <a:p>
            <a:r>
              <a:rPr lang="en-GB" dirty="0"/>
              <a:t>Winner of MAS Veritas global AI fairness challenge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Approach</a:t>
            </a:r>
          </a:p>
          <a:p>
            <a:r>
              <a:rPr lang="en-GB" dirty="0"/>
              <a:t>Continue all activities above (All AI Lab Team members) … </a:t>
            </a:r>
          </a:p>
          <a:p>
            <a:r>
              <a:rPr lang="en-GB" dirty="0"/>
              <a:t>Contribute to Deloitte AI Blog – worth thinking of a regular newsletter</a:t>
            </a:r>
          </a:p>
          <a:p>
            <a:r>
              <a:rPr lang="en-GB" dirty="0"/>
              <a:t>Regular LinkedIn posts</a:t>
            </a:r>
          </a:p>
          <a:p>
            <a:r>
              <a:rPr lang="en-GB" dirty="0"/>
              <a:t>Have standing agenda item in Deloitte events / run specific events to showcase development</a:t>
            </a:r>
          </a:p>
          <a:p>
            <a:r>
              <a:rPr lang="en-GB" dirty="0"/>
              <a:t>Plug into C-level networking events (the Wine Club, Chemistry Club, …)</a:t>
            </a:r>
          </a:p>
          <a:p>
            <a:r>
              <a:rPr lang="en-GB" dirty="0"/>
              <a:t>Arrange high exposure interviews / expert input (e.g. news channels, documentaries …)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FD053-95E1-FCC0-8C9B-F2C2B4109135}"/>
              </a:ext>
            </a:extLst>
          </p:cNvPr>
          <p:cNvSpPr txBox="1"/>
          <p:nvPr/>
        </p:nvSpPr>
        <p:spPr>
          <a:xfrm>
            <a:off x="4200179" y="6412030"/>
            <a:ext cx="5418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†  Patent: System and Method for Adjusting a Model </a:t>
            </a:r>
            <a:r>
              <a:rPr lang="en-GB" sz="800" dirty="0">
                <a:hlinkClick r:id="rId2"/>
              </a:rPr>
              <a:t>https://patents.justia.com/inventor/hasan-al-madfai</a:t>
            </a:r>
            <a:endParaRPr lang="en-GB" sz="800" dirty="0"/>
          </a:p>
          <a:p>
            <a:r>
              <a:rPr lang="en-GB" sz="800" dirty="0"/>
              <a:t>    Paper: Tracking Machine Learning Bias Creep </a:t>
            </a:r>
            <a:r>
              <a:rPr lang="en-GB" sz="800" dirty="0">
                <a:hlinkClick r:id="rId3"/>
              </a:rPr>
              <a:t>https://oro.open.ac.uk/88769/</a:t>
            </a:r>
            <a:r>
              <a:rPr lang="en-GB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3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4284-3815-D8A0-EF31-46AB17AB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67" y="2636351"/>
            <a:ext cx="9060555" cy="1585295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Experience of/approach to working in a matrix/colleague stakeholder management in a large enterprise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35221-8BCE-015D-09F9-1BB2B59BFE72}"/>
              </a:ext>
            </a:extLst>
          </p:cNvPr>
          <p:cNvSpPr/>
          <p:nvPr/>
        </p:nvSpPr>
        <p:spPr>
          <a:xfrm>
            <a:off x="518870" y="2504105"/>
            <a:ext cx="9124750" cy="1849789"/>
          </a:xfrm>
          <a:prstGeom prst="rect">
            <a:avLst/>
          </a:prstGeom>
          <a:noFill/>
          <a:ln>
            <a:solidFill>
              <a:srgbClr val="EAF6D1">
                <a:alpha val="4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9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9">
            <a:extLst>
              <a:ext uri="{FF2B5EF4-FFF2-40B4-BE49-F238E27FC236}">
                <a16:creationId xmlns:a16="http://schemas.microsoft.com/office/drawing/2014/main" id="{015610E2-276A-F24F-9A63-AAB8290FA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522" y="1283129"/>
            <a:ext cx="914949" cy="5209442"/>
          </a:xfrm>
          <a:custGeom>
            <a:avLst/>
            <a:gdLst>
              <a:gd name="T0" fmla="*/ 40 w 1468"/>
              <a:gd name="T1" fmla="*/ 8360 h 8361"/>
              <a:gd name="T2" fmla="*/ 0 w 1468"/>
              <a:gd name="T3" fmla="*/ 8329 h 8361"/>
              <a:gd name="T4" fmla="*/ 0 w 1468"/>
              <a:gd name="T5" fmla="*/ 8329 h 8361"/>
              <a:gd name="T6" fmla="*/ 712 w 1468"/>
              <a:gd name="T7" fmla="*/ 7110 h 8361"/>
              <a:gd name="T8" fmla="*/ 712 w 1468"/>
              <a:gd name="T9" fmla="*/ 7110 h 8361"/>
              <a:gd name="T10" fmla="*/ 1198 w 1468"/>
              <a:gd name="T11" fmla="*/ 5773 h 8361"/>
              <a:gd name="T12" fmla="*/ 1198 w 1468"/>
              <a:gd name="T13" fmla="*/ 5773 h 8361"/>
              <a:gd name="T14" fmla="*/ 1413 w 1468"/>
              <a:gd name="T15" fmla="*/ 4116 h 8361"/>
              <a:gd name="T16" fmla="*/ 1413 w 1468"/>
              <a:gd name="T17" fmla="*/ 4116 h 8361"/>
              <a:gd name="T18" fmla="*/ 1187 w 1468"/>
              <a:gd name="T19" fmla="*/ 2497 h 8361"/>
              <a:gd name="T20" fmla="*/ 1187 w 1468"/>
              <a:gd name="T21" fmla="*/ 2497 h 8361"/>
              <a:gd name="T22" fmla="*/ 701 w 1468"/>
              <a:gd name="T23" fmla="*/ 1201 h 8361"/>
              <a:gd name="T24" fmla="*/ 701 w 1468"/>
              <a:gd name="T25" fmla="*/ 1201 h 8361"/>
              <a:gd name="T26" fmla="*/ 0 w 1468"/>
              <a:gd name="T27" fmla="*/ 31 h 8361"/>
              <a:gd name="T28" fmla="*/ 39 w 1468"/>
              <a:gd name="T29" fmla="*/ 0 h 8361"/>
              <a:gd name="T30" fmla="*/ 39 w 1468"/>
              <a:gd name="T31" fmla="*/ 0 h 8361"/>
              <a:gd name="T32" fmla="*/ 747 w 1468"/>
              <a:gd name="T33" fmla="*/ 1179 h 8361"/>
              <a:gd name="T34" fmla="*/ 747 w 1468"/>
              <a:gd name="T35" fmla="*/ 1179 h 8361"/>
              <a:gd name="T36" fmla="*/ 1236 w 1468"/>
              <a:gd name="T37" fmla="*/ 2484 h 8361"/>
              <a:gd name="T38" fmla="*/ 1236 w 1468"/>
              <a:gd name="T39" fmla="*/ 2484 h 8361"/>
              <a:gd name="T40" fmla="*/ 1465 w 1468"/>
              <a:gd name="T41" fmla="*/ 4116 h 8361"/>
              <a:gd name="T42" fmla="*/ 1465 w 1468"/>
              <a:gd name="T43" fmla="*/ 4116 h 8361"/>
              <a:gd name="T44" fmla="*/ 1247 w 1468"/>
              <a:gd name="T45" fmla="*/ 5787 h 8361"/>
              <a:gd name="T46" fmla="*/ 1247 w 1468"/>
              <a:gd name="T47" fmla="*/ 5787 h 8361"/>
              <a:gd name="T48" fmla="*/ 757 w 1468"/>
              <a:gd name="T49" fmla="*/ 7133 h 8361"/>
              <a:gd name="T50" fmla="*/ 757 w 1468"/>
              <a:gd name="T51" fmla="*/ 7133 h 8361"/>
              <a:gd name="T52" fmla="*/ 40 w 1468"/>
              <a:gd name="T53" fmla="*/ 8360 h 8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68" h="8361">
                <a:moveTo>
                  <a:pt x="40" y="8360"/>
                </a:moveTo>
                <a:lnTo>
                  <a:pt x="0" y="8329"/>
                </a:lnTo>
                <a:lnTo>
                  <a:pt x="0" y="8329"/>
                </a:lnTo>
                <a:cubicBezTo>
                  <a:pt x="3" y="8324"/>
                  <a:pt x="360" y="7859"/>
                  <a:pt x="712" y="7110"/>
                </a:cubicBezTo>
                <a:lnTo>
                  <a:pt x="712" y="7110"/>
                </a:lnTo>
                <a:cubicBezTo>
                  <a:pt x="918" y="6671"/>
                  <a:pt x="1082" y="6221"/>
                  <a:pt x="1198" y="5773"/>
                </a:cubicBezTo>
                <a:lnTo>
                  <a:pt x="1198" y="5773"/>
                </a:lnTo>
                <a:cubicBezTo>
                  <a:pt x="1344" y="5214"/>
                  <a:pt x="1416" y="4656"/>
                  <a:pt x="1413" y="4116"/>
                </a:cubicBezTo>
                <a:lnTo>
                  <a:pt x="1413" y="4116"/>
                </a:lnTo>
                <a:cubicBezTo>
                  <a:pt x="1410" y="3585"/>
                  <a:pt x="1334" y="3041"/>
                  <a:pt x="1187" y="2497"/>
                </a:cubicBezTo>
                <a:lnTo>
                  <a:pt x="1187" y="2497"/>
                </a:lnTo>
                <a:cubicBezTo>
                  <a:pt x="1070" y="2062"/>
                  <a:pt x="905" y="1626"/>
                  <a:pt x="701" y="1201"/>
                </a:cubicBezTo>
                <a:lnTo>
                  <a:pt x="701" y="1201"/>
                </a:lnTo>
                <a:cubicBezTo>
                  <a:pt x="353" y="478"/>
                  <a:pt x="3" y="36"/>
                  <a:pt x="0" y="31"/>
                </a:cubicBezTo>
                <a:lnTo>
                  <a:pt x="39" y="0"/>
                </a:lnTo>
                <a:lnTo>
                  <a:pt x="39" y="0"/>
                </a:lnTo>
                <a:cubicBezTo>
                  <a:pt x="43" y="4"/>
                  <a:pt x="397" y="451"/>
                  <a:pt x="747" y="1179"/>
                </a:cubicBezTo>
                <a:lnTo>
                  <a:pt x="747" y="1179"/>
                </a:lnTo>
                <a:cubicBezTo>
                  <a:pt x="953" y="1606"/>
                  <a:pt x="1118" y="2045"/>
                  <a:pt x="1236" y="2484"/>
                </a:cubicBezTo>
                <a:lnTo>
                  <a:pt x="1236" y="2484"/>
                </a:lnTo>
                <a:cubicBezTo>
                  <a:pt x="1384" y="3032"/>
                  <a:pt x="1461" y="3581"/>
                  <a:pt x="1465" y="4116"/>
                </a:cubicBezTo>
                <a:lnTo>
                  <a:pt x="1465" y="4116"/>
                </a:lnTo>
                <a:cubicBezTo>
                  <a:pt x="1467" y="4661"/>
                  <a:pt x="1394" y="5223"/>
                  <a:pt x="1247" y="5787"/>
                </a:cubicBezTo>
                <a:lnTo>
                  <a:pt x="1247" y="5787"/>
                </a:lnTo>
                <a:cubicBezTo>
                  <a:pt x="1130" y="6238"/>
                  <a:pt x="965" y="6691"/>
                  <a:pt x="757" y="7133"/>
                </a:cubicBezTo>
                <a:lnTo>
                  <a:pt x="757" y="7133"/>
                </a:lnTo>
                <a:cubicBezTo>
                  <a:pt x="404" y="7886"/>
                  <a:pt x="44" y="8355"/>
                  <a:pt x="40" y="836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DM Sans 14pt" pitchFamily="2" charset="77"/>
            </a:endParaRPr>
          </a:p>
        </p:txBody>
      </p:sp>
      <p:sp>
        <p:nvSpPr>
          <p:cNvPr id="19" name="Freeform 206">
            <a:extLst>
              <a:ext uri="{FF2B5EF4-FFF2-40B4-BE49-F238E27FC236}">
                <a16:creationId xmlns:a16="http://schemas.microsoft.com/office/drawing/2014/main" id="{F4A374D5-F278-2B43-82F0-BC18A27A7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320" y="4926012"/>
            <a:ext cx="3216513" cy="98885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0" name="Freeform 207">
            <a:extLst>
              <a:ext uri="{FF2B5EF4-FFF2-40B4-BE49-F238E27FC236}">
                <a16:creationId xmlns:a16="http://schemas.microsoft.com/office/drawing/2014/main" id="{654FBA52-50A9-9546-A625-A74B3ECE7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321" y="4926012"/>
            <a:ext cx="136759" cy="988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1" name="Freeform 208">
            <a:extLst>
              <a:ext uri="{FF2B5EF4-FFF2-40B4-BE49-F238E27FC236}">
                <a16:creationId xmlns:a16="http://schemas.microsoft.com/office/drawing/2014/main" id="{3579C8CD-74A5-C444-863A-D4820BB1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2" y="4176133"/>
            <a:ext cx="738893" cy="738893"/>
          </a:xfrm>
          <a:custGeom>
            <a:avLst/>
            <a:gdLst>
              <a:gd name="T0" fmla="*/ 1185 w 1186"/>
              <a:gd name="T1" fmla="*/ 592 h 1186"/>
              <a:gd name="T2" fmla="*/ 1185 w 1186"/>
              <a:gd name="T3" fmla="*/ 592 h 1186"/>
              <a:gd name="T4" fmla="*/ 592 w 1186"/>
              <a:gd name="T5" fmla="*/ 1185 h 1186"/>
              <a:gd name="T6" fmla="*/ 592 w 1186"/>
              <a:gd name="T7" fmla="*/ 1185 h 1186"/>
              <a:gd name="T8" fmla="*/ 0 w 1186"/>
              <a:gd name="T9" fmla="*/ 592 h 1186"/>
              <a:gd name="T10" fmla="*/ 0 w 1186"/>
              <a:gd name="T11" fmla="*/ 592 h 1186"/>
              <a:gd name="T12" fmla="*/ 592 w 1186"/>
              <a:gd name="T13" fmla="*/ 0 h 1186"/>
              <a:gd name="T14" fmla="*/ 592 w 1186"/>
              <a:gd name="T15" fmla="*/ 0 h 1186"/>
              <a:gd name="T16" fmla="*/ 1185 w 1186"/>
              <a:gd name="T17" fmla="*/ 592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86" h="1186">
                <a:moveTo>
                  <a:pt x="1185" y="592"/>
                </a:moveTo>
                <a:lnTo>
                  <a:pt x="1185" y="592"/>
                </a:lnTo>
                <a:cubicBezTo>
                  <a:pt x="1185" y="920"/>
                  <a:pt x="920" y="1185"/>
                  <a:pt x="592" y="1185"/>
                </a:cubicBezTo>
                <a:lnTo>
                  <a:pt x="592" y="1185"/>
                </a:lnTo>
                <a:cubicBezTo>
                  <a:pt x="265" y="1185"/>
                  <a:pt x="0" y="920"/>
                  <a:pt x="0" y="592"/>
                </a:cubicBezTo>
                <a:lnTo>
                  <a:pt x="0" y="592"/>
                </a:lnTo>
                <a:cubicBezTo>
                  <a:pt x="0" y="265"/>
                  <a:pt x="265" y="0"/>
                  <a:pt x="592" y="0"/>
                </a:cubicBezTo>
                <a:lnTo>
                  <a:pt x="592" y="0"/>
                </a:lnTo>
                <a:cubicBezTo>
                  <a:pt x="920" y="0"/>
                  <a:pt x="1185" y="265"/>
                  <a:pt x="1185" y="59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2" name="Freeform 209">
            <a:extLst>
              <a:ext uri="{FF2B5EF4-FFF2-40B4-BE49-F238E27FC236}">
                <a16:creationId xmlns:a16="http://schemas.microsoft.com/office/drawing/2014/main" id="{E2957F96-A8F0-CE43-A210-B336ECC5C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688" y="4382144"/>
            <a:ext cx="403782" cy="329617"/>
          </a:xfrm>
          <a:custGeom>
            <a:avLst/>
            <a:gdLst>
              <a:gd name="T0" fmla="*/ 0 w 650"/>
              <a:gd name="T1" fmla="*/ 263 h 529"/>
              <a:gd name="T2" fmla="*/ 649 w 650"/>
              <a:gd name="T3" fmla="*/ 528 h 529"/>
              <a:gd name="T4" fmla="*/ 649 w 650"/>
              <a:gd name="T5" fmla="*/ 0 h 529"/>
              <a:gd name="T6" fmla="*/ 0 w 650"/>
              <a:gd name="T7" fmla="*/ 263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0" h="529">
                <a:moveTo>
                  <a:pt x="0" y="263"/>
                </a:moveTo>
                <a:lnTo>
                  <a:pt x="649" y="528"/>
                </a:lnTo>
                <a:lnTo>
                  <a:pt x="649" y="0"/>
                </a:lnTo>
                <a:lnTo>
                  <a:pt x="0" y="26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3" name="Freeform 210">
            <a:extLst>
              <a:ext uri="{FF2B5EF4-FFF2-40B4-BE49-F238E27FC236}">
                <a16:creationId xmlns:a16="http://schemas.microsoft.com/office/drawing/2014/main" id="{D632214E-6BF3-2E43-B5F3-DC091CD39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017" y="4497510"/>
            <a:ext cx="98885" cy="98885"/>
          </a:xfrm>
          <a:custGeom>
            <a:avLst/>
            <a:gdLst>
              <a:gd name="T0" fmla="*/ 158 w 159"/>
              <a:gd name="T1" fmla="*/ 78 h 158"/>
              <a:gd name="T2" fmla="*/ 158 w 159"/>
              <a:gd name="T3" fmla="*/ 78 h 158"/>
              <a:gd name="T4" fmla="*/ 79 w 159"/>
              <a:gd name="T5" fmla="*/ 157 h 158"/>
              <a:gd name="T6" fmla="*/ 79 w 159"/>
              <a:gd name="T7" fmla="*/ 157 h 158"/>
              <a:gd name="T8" fmla="*/ 0 w 159"/>
              <a:gd name="T9" fmla="*/ 78 h 158"/>
              <a:gd name="T10" fmla="*/ 0 w 159"/>
              <a:gd name="T11" fmla="*/ 78 h 158"/>
              <a:gd name="T12" fmla="*/ 79 w 159"/>
              <a:gd name="T13" fmla="*/ 0 h 158"/>
              <a:gd name="T14" fmla="*/ 79 w 159"/>
              <a:gd name="T15" fmla="*/ 0 h 158"/>
              <a:gd name="T16" fmla="*/ 158 w 159"/>
              <a:gd name="T17" fmla="*/ 7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" h="158">
                <a:moveTo>
                  <a:pt x="158" y="78"/>
                </a:moveTo>
                <a:lnTo>
                  <a:pt x="158" y="78"/>
                </a:lnTo>
                <a:cubicBezTo>
                  <a:pt x="158" y="122"/>
                  <a:pt x="123" y="157"/>
                  <a:pt x="79" y="157"/>
                </a:cubicBezTo>
                <a:lnTo>
                  <a:pt x="79" y="157"/>
                </a:lnTo>
                <a:cubicBezTo>
                  <a:pt x="36" y="157"/>
                  <a:pt x="0" y="122"/>
                  <a:pt x="0" y="78"/>
                </a:cubicBezTo>
                <a:lnTo>
                  <a:pt x="0" y="78"/>
                </a:lnTo>
                <a:cubicBezTo>
                  <a:pt x="0" y="35"/>
                  <a:pt x="36" y="0"/>
                  <a:pt x="79" y="0"/>
                </a:cubicBezTo>
                <a:lnTo>
                  <a:pt x="79" y="0"/>
                </a:lnTo>
                <a:cubicBezTo>
                  <a:pt x="123" y="0"/>
                  <a:pt x="158" y="35"/>
                  <a:pt x="158" y="78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4" name="Freeform 331">
            <a:extLst>
              <a:ext uri="{FF2B5EF4-FFF2-40B4-BE49-F238E27FC236}">
                <a16:creationId xmlns:a16="http://schemas.microsoft.com/office/drawing/2014/main" id="{638BBDE0-37C7-104E-BFF0-100707DCC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337" y="2283582"/>
            <a:ext cx="3216513" cy="98885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5" name="Freeform 332">
            <a:extLst>
              <a:ext uri="{FF2B5EF4-FFF2-40B4-BE49-F238E27FC236}">
                <a16:creationId xmlns:a16="http://schemas.microsoft.com/office/drawing/2014/main" id="{B3163973-45E8-8446-ACA2-F9E407EB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338" y="2283582"/>
            <a:ext cx="1542906" cy="949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6" name="Freeform 333">
            <a:extLst>
              <a:ext uri="{FF2B5EF4-FFF2-40B4-BE49-F238E27FC236}">
                <a16:creationId xmlns:a16="http://schemas.microsoft.com/office/drawing/2014/main" id="{406EAA77-7846-3E4C-AB64-809411ACA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359" y="1533702"/>
            <a:ext cx="738893" cy="738893"/>
          </a:xfrm>
          <a:custGeom>
            <a:avLst/>
            <a:gdLst>
              <a:gd name="T0" fmla="*/ 1185 w 1186"/>
              <a:gd name="T1" fmla="*/ 593 h 1186"/>
              <a:gd name="T2" fmla="*/ 1185 w 1186"/>
              <a:gd name="T3" fmla="*/ 593 h 1186"/>
              <a:gd name="T4" fmla="*/ 593 w 1186"/>
              <a:gd name="T5" fmla="*/ 1185 h 1186"/>
              <a:gd name="T6" fmla="*/ 593 w 1186"/>
              <a:gd name="T7" fmla="*/ 1185 h 1186"/>
              <a:gd name="T8" fmla="*/ 0 w 1186"/>
              <a:gd name="T9" fmla="*/ 593 h 1186"/>
              <a:gd name="T10" fmla="*/ 0 w 1186"/>
              <a:gd name="T11" fmla="*/ 593 h 1186"/>
              <a:gd name="T12" fmla="*/ 593 w 1186"/>
              <a:gd name="T13" fmla="*/ 0 h 1186"/>
              <a:gd name="T14" fmla="*/ 593 w 1186"/>
              <a:gd name="T15" fmla="*/ 0 h 1186"/>
              <a:gd name="T16" fmla="*/ 1185 w 1186"/>
              <a:gd name="T17" fmla="*/ 593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86" h="1186">
                <a:moveTo>
                  <a:pt x="1185" y="593"/>
                </a:moveTo>
                <a:lnTo>
                  <a:pt x="1185" y="593"/>
                </a:lnTo>
                <a:cubicBezTo>
                  <a:pt x="1185" y="920"/>
                  <a:pt x="920" y="1185"/>
                  <a:pt x="593" y="1185"/>
                </a:cubicBezTo>
                <a:lnTo>
                  <a:pt x="593" y="1185"/>
                </a:lnTo>
                <a:cubicBezTo>
                  <a:pt x="266" y="1185"/>
                  <a:pt x="0" y="920"/>
                  <a:pt x="0" y="593"/>
                </a:cubicBezTo>
                <a:lnTo>
                  <a:pt x="0" y="593"/>
                </a:lnTo>
                <a:cubicBezTo>
                  <a:pt x="0" y="266"/>
                  <a:pt x="266" y="0"/>
                  <a:pt x="593" y="0"/>
                </a:cubicBezTo>
                <a:lnTo>
                  <a:pt x="593" y="0"/>
                </a:lnTo>
                <a:cubicBezTo>
                  <a:pt x="920" y="0"/>
                  <a:pt x="1185" y="266"/>
                  <a:pt x="1185" y="59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7" name="Freeform 334">
            <a:extLst>
              <a:ext uri="{FF2B5EF4-FFF2-40B4-BE49-F238E27FC236}">
                <a16:creationId xmlns:a16="http://schemas.microsoft.com/office/drawing/2014/main" id="{B1449DEE-4730-5045-90E4-3742BCBB5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703" y="1736966"/>
            <a:ext cx="406528" cy="329617"/>
          </a:xfrm>
          <a:custGeom>
            <a:avLst/>
            <a:gdLst>
              <a:gd name="T0" fmla="*/ 0 w 651"/>
              <a:gd name="T1" fmla="*/ 264 h 529"/>
              <a:gd name="T2" fmla="*/ 650 w 651"/>
              <a:gd name="T3" fmla="*/ 528 h 529"/>
              <a:gd name="T4" fmla="*/ 650 w 651"/>
              <a:gd name="T5" fmla="*/ 0 h 529"/>
              <a:gd name="T6" fmla="*/ 0 w 651"/>
              <a:gd name="T7" fmla="*/ 2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529">
                <a:moveTo>
                  <a:pt x="0" y="264"/>
                </a:moveTo>
                <a:lnTo>
                  <a:pt x="650" y="528"/>
                </a:lnTo>
                <a:lnTo>
                  <a:pt x="650" y="0"/>
                </a:lnTo>
                <a:lnTo>
                  <a:pt x="0" y="264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8" name="Freeform 335">
            <a:extLst>
              <a:ext uri="{FF2B5EF4-FFF2-40B4-BE49-F238E27FC236}">
                <a16:creationId xmlns:a16="http://schemas.microsoft.com/office/drawing/2014/main" id="{F5C2FE78-D177-AB46-89C7-F6D0A57D3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034" y="1852332"/>
            <a:ext cx="98885" cy="98885"/>
          </a:xfrm>
          <a:custGeom>
            <a:avLst/>
            <a:gdLst>
              <a:gd name="T0" fmla="*/ 157 w 158"/>
              <a:gd name="T1" fmla="*/ 79 h 158"/>
              <a:gd name="T2" fmla="*/ 157 w 158"/>
              <a:gd name="T3" fmla="*/ 79 h 158"/>
              <a:gd name="T4" fmla="*/ 79 w 158"/>
              <a:gd name="T5" fmla="*/ 157 h 158"/>
              <a:gd name="T6" fmla="*/ 79 w 158"/>
              <a:gd name="T7" fmla="*/ 157 h 158"/>
              <a:gd name="T8" fmla="*/ 0 w 158"/>
              <a:gd name="T9" fmla="*/ 79 h 158"/>
              <a:gd name="T10" fmla="*/ 0 w 158"/>
              <a:gd name="T11" fmla="*/ 79 h 158"/>
              <a:gd name="T12" fmla="*/ 79 w 158"/>
              <a:gd name="T13" fmla="*/ 0 h 158"/>
              <a:gd name="T14" fmla="*/ 79 w 158"/>
              <a:gd name="T15" fmla="*/ 0 h 158"/>
              <a:gd name="T16" fmla="*/ 157 w 158"/>
              <a:gd name="T17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8" h="158">
                <a:moveTo>
                  <a:pt x="157" y="79"/>
                </a:moveTo>
                <a:lnTo>
                  <a:pt x="157" y="79"/>
                </a:lnTo>
                <a:cubicBezTo>
                  <a:pt x="157" y="122"/>
                  <a:pt x="122" y="157"/>
                  <a:pt x="79" y="157"/>
                </a:cubicBezTo>
                <a:lnTo>
                  <a:pt x="79" y="157"/>
                </a:lnTo>
                <a:cubicBezTo>
                  <a:pt x="35" y="157"/>
                  <a:pt x="0" y="122"/>
                  <a:pt x="0" y="79"/>
                </a:cubicBezTo>
                <a:lnTo>
                  <a:pt x="0" y="79"/>
                </a:lnTo>
                <a:cubicBezTo>
                  <a:pt x="0" y="35"/>
                  <a:pt x="35" y="0"/>
                  <a:pt x="79" y="0"/>
                </a:cubicBezTo>
                <a:lnTo>
                  <a:pt x="79" y="0"/>
                </a:lnTo>
                <a:cubicBezTo>
                  <a:pt x="122" y="0"/>
                  <a:pt x="157" y="35"/>
                  <a:pt x="157" y="79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29" name="Freeform 456">
            <a:extLst>
              <a:ext uri="{FF2B5EF4-FFF2-40B4-BE49-F238E27FC236}">
                <a16:creationId xmlns:a16="http://schemas.microsoft.com/office/drawing/2014/main" id="{22E241FD-3763-B142-9D7C-6BD9F2C0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320" y="3604796"/>
            <a:ext cx="3216513" cy="98885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0" name="Freeform 457">
            <a:extLst>
              <a:ext uri="{FF2B5EF4-FFF2-40B4-BE49-F238E27FC236}">
                <a16:creationId xmlns:a16="http://schemas.microsoft.com/office/drawing/2014/main" id="{81AF42F7-4D5A-BA49-8FFC-42026319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320" y="3604797"/>
            <a:ext cx="674889" cy="988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1" name="Freeform 458">
            <a:extLst>
              <a:ext uri="{FF2B5EF4-FFF2-40B4-BE49-F238E27FC236}">
                <a16:creationId xmlns:a16="http://schemas.microsoft.com/office/drawing/2014/main" id="{BBDEC46B-5F51-E745-97F8-43149A460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2" y="2854918"/>
            <a:ext cx="738893" cy="736145"/>
          </a:xfrm>
          <a:custGeom>
            <a:avLst/>
            <a:gdLst>
              <a:gd name="T0" fmla="*/ 1185 w 1186"/>
              <a:gd name="T1" fmla="*/ 592 h 1184"/>
              <a:gd name="T2" fmla="*/ 1185 w 1186"/>
              <a:gd name="T3" fmla="*/ 592 h 1184"/>
              <a:gd name="T4" fmla="*/ 592 w 1186"/>
              <a:gd name="T5" fmla="*/ 1183 h 1184"/>
              <a:gd name="T6" fmla="*/ 592 w 1186"/>
              <a:gd name="T7" fmla="*/ 1183 h 1184"/>
              <a:gd name="T8" fmla="*/ 0 w 1186"/>
              <a:gd name="T9" fmla="*/ 592 h 1184"/>
              <a:gd name="T10" fmla="*/ 0 w 1186"/>
              <a:gd name="T11" fmla="*/ 592 h 1184"/>
              <a:gd name="T12" fmla="*/ 592 w 1186"/>
              <a:gd name="T13" fmla="*/ 0 h 1184"/>
              <a:gd name="T14" fmla="*/ 592 w 1186"/>
              <a:gd name="T15" fmla="*/ 0 h 1184"/>
              <a:gd name="T16" fmla="*/ 1185 w 1186"/>
              <a:gd name="T17" fmla="*/ 592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86" h="1184">
                <a:moveTo>
                  <a:pt x="1185" y="592"/>
                </a:moveTo>
                <a:lnTo>
                  <a:pt x="1185" y="592"/>
                </a:lnTo>
                <a:cubicBezTo>
                  <a:pt x="1185" y="920"/>
                  <a:pt x="920" y="1183"/>
                  <a:pt x="592" y="1183"/>
                </a:cubicBezTo>
                <a:lnTo>
                  <a:pt x="592" y="1183"/>
                </a:lnTo>
                <a:cubicBezTo>
                  <a:pt x="265" y="1183"/>
                  <a:pt x="0" y="920"/>
                  <a:pt x="0" y="592"/>
                </a:cubicBezTo>
                <a:lnTo>
                  <a:pt x="0" y="592"/>
                </a:lnTo>
                <a:cubicBezTo>
                  <a:pt x="0" y="265"/>
                  <a:pt x="265" y="0"/>
                  <a:pt x="592" y="0"/>
                </a:cubicBezTo>
                <a:lnTo>
                  <a:pt x="592" y="0"/>
                </a:lnTo>
                <a:cubicBezTo>
                  <a:pt x="920" y="0"/>
                  <a:pt x="1185" y="265"/>
                  <a:pt x="1185" y="592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2" name="Freeform 459">
            <a:extLst>
              <a:ext uri="{FF2B5EF4-FFF2-40B4-BE49-F238E27FC236}">
                <a16:creationId xmlns:a16="http://schemas.microsoft.com/office/drawing/2014/main" id="{03D5ECA8-2C48-DB47-B759-ABA8B8824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688" y="3060928"/>
            <a:ext cx="403782" cy="329617"/>
          </a:xfrm>
          <a:custGeom>
            <a:avLst/>
            <a:gdLst>
              <a:gd name="T0" fmla="*/ 0 w 650"/>
              <a:gd name="T1" fmla="*/ 264 h 529"/>
              <a:gd name="T2" fmla="*/ 649 w 650"/>
              <a:gd name="T3" fmla="*/ 528 h 529"/>
              <a:gd name="T4" fmla="*/ 649 w 650"/>
              <a:gd name="T5" fmla="*/ 0 h 529"/>
              <a:gd name="T6" fmla="*/ 0 w 650"/>
              <a:gd name="T7" fmla="*/ 2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0" h="529">
                <a:moveTo>
                  <a:pt x="0" y="264"/>
                </a:moveTo>
                <a:lnTo>
                  <a:pt x="649" y="528"/>
                </a:lnTo>
                <a:lnTo>
                  <a:pt x="649" y="0"/>
                </a:lnTo>
                <a:lnTo>
                  <a:pt x="0" y="264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3" name="Freeform 460">
            <a:extLst>
              <a:ext uri="{FF2B5EF4-FFF2-40B4-BE49-F238E27FC236}">
                <a16:creationId xmlns:a16="http://schemas.microsoft.com/office/drawing/2014/main" id="{6B316024-84F9-5545-B6D7-6276CE312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017" y="3173548"/>
            <a:ext cx="98885" cy="98885"/>
          </a:xfrm>
          <a:custGeom>
            <a:avLst/>
            <a:gdLst>
              <a:gd name="T0" fmla="*/ 158 w 159"/>
              <a:gd name="T1" fmla="*/ 79 h 159"/>
              <a:gd name="T2" fmla="*/ 158 w 159"/>
              <a:gd name="T3" fmla="*/ 79 h 159"/>
              <a:gd name="T4" fmla="*/ 79 w 159"/>
              <a:gd name="T5" fmla="*/ 158 h 159"/>
              <a:gd name="T6" fmla="*/ 79 w 159"/>
              <a:gd name="T7" fmla="*/ 158 h 159"/>
              <a:gd name="T8" fmla="*/ 0 w 159"/>
              <a:gd name="T9" fmla="*/ 79 h 159"/>
              <a:gd name="T10" fmla="*/ 0 w 159"/>
              <a:gd name="T11" fmla="*/ 79 h 159"/>
              <a:gd name="T12" fmla="*/ 79 w 159"/>
              <a:gd name="T13" fmla="*/ 0 h 159"/>
              <a:gd name="T14" fmla="*/ 79 w 159"/>
              <a:gd name="T15" fmla="*/ 0 h 159"/>
              <a:gd name="T16" fmla="*/ 158 w 159"/>
              <a:gd name="T17" fmla="*/ 7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9" h="159">
                <a:moveTo>
                  <a:pt x="158" y="79"/>
                </a:moveTo>
                <a:lnTo>
                  <a:pt x="158" y="79"/>
                </a:lnTo>
                <a:cubicBezTo>
                  <a:pt x="158" y="123"/>
                  <a:pt x="123" y="158"/>
                  <a:pt x="79" y="158"/>
                </a:cubicBezTo>
                <a:lnTo>
                  <a:pt x="79" y="158"/>
                </a:lnTo>
                <a:cubicBezTo>
                  <a:pt x="36" y="158"/>
                  <a:pt x="0" y="123"/>
                  <a:pt x="0" y="79"/>
                </a:cubicBezTo>
                <a:lnTo>
                  <a:pt x="0" y="79"/>
                </a:lnTo>
                <a:cubicBezTo>
                  <a:pt x="0" y="36"/>
                  <a:pt x="36" y="0"/>
                  <a:pt x="79" y="0"/>
                </a:cubicBezTo>
                <a:lnTo>
                  <a:pt x="79" y="0"/>
                </a:lnTo>
                <a:cubicBezTo>
                  <a:pt x="123" y="0"/>
                  <a:pt x="158" y="36"/>
                  <a:pt x="158" y="79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4" name="Freeform 581">
            <a:extLst>
              <a:ext uri="{FF2B5EF4-FFF2-40B4-BE49-F238E27FC236}">
                <a16:creationId xmlns:a16="http://schemas.microsoft.com/office/drawing/2014/main" id="{5D94FCBE-0F14-8749-BA00-E4326A848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337" y="6249974"/>
            <a:ext cx="3216513" cy="98885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5" name="Freeform 582">
            <a:extLst>
              <a:ext uri="{FF2B5EF4-FFF2-40B4-BE49-F238E27FC236}">
                <a16:creationId xmlns:a16="http://schemas.microsoft.com/office/drawing/2014/main" id="{CAEAED1B-73A3-A846-8AC5-DE1959121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338" y="6249974"/>
            <a:ext cx="87897" cy="9888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6" name="Freeform 583">
            <a:extLst>
              <a:ext uri="{FF2B5EF4-FFF2-40B4-BE49-F238E27FC236}">
                <a16:creationId xmlns:a16="http://schemas.microsoft.com/office/drawing/2014/main" id="{BF0F1C25-C73D-8F49-986E-4CD98EC23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359" y="5500095"/>
            <a:ext cx="738893" cy="738893"/>
          </a:xfrm>
          <a:custGeom>
            <a:avLst/>
            <a:gdLst>
              <a:gd name="T0" fmla="*/ 1185 w 1186"/>
              <a:gd name="T1" fmla="*/ 592 h 1186"/>
              <a:gd name="T2" fmla="*/ 1185 w 1186"/>
              <a:gd name="T3" fmla="*/ 592 h 1186"/>
              <a:gd name="T4" fmla="*/ 593 w 1186"/>
              <a:gd name="T5" fmla="*/ 1185 h 1186"/>
              <a:gd name="T6" fmla="*/ 593 w 1186"/>
              <a:gd name="T7" fmla="*/ 1185 h 1186"/>
              <a:gd name="T8" fmla="*/ 0 w 1186"/>
              <a:gd name="T9" fmla="*/ 592 h 1186"/>
              <a:gd name="T10" fmla="*/ 0 w 1186"/>
              <a:gd name="T11" fmla="*/ 592 h 1186"/>
              <a:gd name="T12" fmla="*/ 593 w 1186"/>
              <a:gd name="T13" fmla="*/ 0 h 1186"/>
              <a:gd name="T14" fmla="*/ 593 w 1186"/>
              <a:gd name="T15" fmla="*/ 0 h 1186"/>
              <a:gd name="T16" fmla="*/ 1185 w 1186"/>
              <a:gd name="T17" fmla="*/ 592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86" h="1186">
                <a:moveTo>
                  <a:pt x="1185" y="592"/>
                </a:moveTo>
                <a:lnTo>
                  <a:pt x="1185" y="592"/>
                </a:lnTo>
                <a:cubicBezTo>
                  <a:pt x="1185" y="920"/>
                  <a:pt x="920" y="1185"/>
                  <a:pt x="593" y="1185"/>
                </a:cubicBezTo>
                <a:lnTo>
                  <a:pt x="593" y="1185"/>
                </a:lnTo>
                <a:cubicBezTo>
                  <a:pt x="266" y="1185"/>
                  <a:pt x="0" y="920"/>
                  <a:pt x="0" y="592"/>
                </a:cubicBezTo>
                <a:lnTo>
                  <a:pt x="0" y="592"/>
                </a:lnTo>
                <a:cubicBezTo>
                  <a:pt x="0" y="265"/>
                  <a:pt x="266" y="0"/>
                  <a:pt x="593" y="0"/>
                </a:cubicBezTo>
                <a:lnTo>
                  <a:pt x="593" y="0"/>
                </a:lnTo>
                <a:cubicBezTo>
                  <a:pt x="920" y="0"/>
                  <a:pt x="1185" y="265"/>
                  <a:pt x="1185" y="59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7" name="Freeform 584">
            <a:extLst>
              <a:ext uri="{FF2B5EF4-FFF2-40B4-BE49-F238E27FC236}">
                <a16:creationId xmlns:a16="http://schemas.microsoft.com/office/drawing/2014/main" id="{843DC4CF-9696-0D44-B9A9-D67BCAE02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703" y="5703358"/>
            <a:ext cx="406528" cy="329617"/>
          </a:xfrm>
          <a:custGeom>
            <a:avLst/>
            <a:gdLst>
              <a:gd name="T0" fmla="*/ 0 w 651"/>
              <a:gd name="T1" fmla="*/ 264 h 529"/>
              <a:gd name="T2" fmla="*/ 650 w 651"/>
              <a:gd name="T3" fmla="*/ 528 h 529"/>
              <a:gd name="T4" fmla="*/ 650 w 651"/>
              <a:gd name="T5" fmla="*/ 0 h 529"/>
              <a:gd name="T6" fmla="*/ 0 w 651"/>
              <a:gd name="T7" fmla="*/ 2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529">
                <a:moveTo>
                  <a:pt x="0" y="264"/>
                </a:moveTo>
                <a:lnTo>
                  <a:pt x="650" y="528"/>
                </a:lnTo>
                <a:lnTo>
                  <a:pt x="650" y="0"/>
                </a:lnTo>
                <a:lnTo>
                  <a:pt x="0" y="264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8" name="Freeform 585">
            <a:extLst>
              <a:ext uri="{FF2B5EF4-FFF2-40B4-BE49-F238E27FC236}">
                <a16:creationId xmlns:a16="http://schemas.microsoft.com/office/drawing/2014/main" id="{C9998EF0-D930-7C4E-AC25-9CDFBDA3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034" y="5818724"/>
            <a:ext cx="98885" cy="98885"/>
          </a:xfrm>
          <a:custGeom>
            <a:avLst/>
            <a:gdLst>
              <a:gd name="T0" fmla="*/ 157 w 158"/>
              <a:gd name="T1" fmla="*/ 79 h 159"/>
              <a:gd name="T2" fmla="*/ 157 w 158"/>
              <a:gd name="T3" fmla="*/ 79 h 159"/>
              <a:gd name="T4" fmla="*/ 79 w 158"/>
              <a:gd name="T5" fmla="*/ 158 h 159"/>
              <a:gd name="T6" fmla="*/ 79 w 158"/>
              <a:gd name="T7" fmla="*/ 158 h 159"/>
              <a:gd name="T8" fmla="*/ 0 w 158"/>
              <a:gd name="T9" fmla="*/ 79 h 159"/>
              <a:gd name="T10" fmla="*/ 0 w 158"/>
              <a:gd name="T11" fmla="*/ 79 h 159"/>
              <a:gd name="T12" fmla="*/ 79 w 158"/>
              <a:gd name="T13" fmla="*/ 0 h 159"/>
              <a:gd name="T14" fmla="*/ 79 w 158"/>
              <a:gd name="T15" fmla="*/ 0 h 159"/>
              <a:gd name="T16" fmla="*/ 157 w 158"/>
              <a:gd name="T17" fmla="*/ 7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8" h="159">
                <a:moveTo>
                  <a:pt x="157" y="79"/>
                </a:moveTo>
                <a:lnTo>
                  <a:pt x="157" y="79"/>
                </a:lnTo>
                <a:cubicBezTo>
                  <a:pt x="157" y="123"/>
                  <a:pt x="122" y="158"/>
                  <a:pt x="79" y="158"/>
                </a:cubicBezTo>
                <a:lnTo>
                  <a:pt x="79" y="158"/>
                </a:lnTo>
                <a:cubicBezTo>
                  <a:pt x="35" y="158"/>
                  <a:pt x="0" y="123"/>
                  <a:pt x="0" y="79"/>
                </a:cubicBezTo>
                <a:lnTo>
                  <a:pt x="0" y="79"/>
                </a:lnTo>
                <a:cubicBezTo>
                  <a:pt x="0" y="36"/>
                  <a:pt x="35" y="0"/>
                  <a:pt x="79" y="0"/>
                </a:cubicBezTo>
                <a:lnTo>
                  <a:pt x="79" y="0"/>
                </a:lnTo>
                <a:cubicBezTo>
                  <a:pt x="122" y="0"/>
                  <a:pt x="157" y="36"/>
                  <a:pt x="157" y="79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39" name="Freeform 586">
            <a:extLst>
              <a:ext uri="{FF2B5EF4-FFF2-40B4-BE49-F238E27FC236}">
                <a16:creationId xmlns:a16="http://schemas.microsoft.com/office/drawing/2014/main" id="{CF6F68BD-5601-5148-B28B-5489466F9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606" y="4442574"/>
            <a:ext cx="329617" cy="208758"/>
          </a:xfrm>
          <a:custGeom>
            <a:avLst/>
            <a:gdLst>
              <a:gd name="T0" fmla="*/ 337 w 529"/>
              <a:gd name="T1" fmla="*/ 287 h 337"/>
              <a:gd name="T2" fmla="*/ 337 w 529"/>
              <a:gd name="T3" fmla="*/ 287 h 337"/>
              <a:gd name="T4" fmla="*/ 312 w 529"/>
              <a:gd name="T5" fmla="*/ 312 h 337"/>
              <a:gd name="T6" fmla="*/ 49 w 529"/>
              <a:gd name="T7" fmla="*/ 312 h 337"/>
              <a:gd name="T8" fmla="*/ 49 w 529"/>
              <a:gd name="T9" fmla="*/ 312 h 337"/>
              <a:gd name="T10" fmla="*/ 25 w 529"/>
              <a:gd name="T11" fmla="*/ 287 h 337"/>
              <a:gd name="T12" fmla="*/ 25 w 529"/>
              <a:gd name="T13" fmla="*/ 48 h 337"/>
              <a:gd name="T14" fmla="*/ 25 w 529"/>
              <a:gd name="T15" fmla="*/ 48 h 337"/>
              <a:gd name="T16" fmla="*/ 49 w 529"/>
              <a:gd name="T17" fmla="*/ 24 h 337"/>
              <a:gd name="T18" fmla="*/ 312 w 529"/>
              <a:gd name="T19" fmla="*/ 24 h 337"/>
              <a:gd name="T20" fmla="*/ 312 w 529"/>
              <a:gd name="T21" fmla="*/ 24 h 337"/>
              <a:gd name="T22" fmla="*/ 337 w 529"/>
              <a:gd name="T23" fmla="*/ 48 h 337"/>
              <a:gd name="T24" fmla="*/ 337 w 529"/>
              <a:gd name="T25" fmla="*/ 287 h 337"/>
              <a:gd name="T26" fmla="*/ 312 w 529"/>
              <a:gd name="T27" fmla="*/ 0 h 337"/>
              <a:gd name="T28" fmla="*/ 49 w 529"/>
              <a:gd name="T29" fmla="*/ 0 h 337"/>
              <a:gd name="T30" fmla="*/ 49 w 529"/>
              <a:gd name="T31" fmla="*/ 0 h 337"/>
              <a:gd name="T32" fmla="*/ 0 w 529"/>
              <a:gd name="T33" fmla="*/ 48 h 337"/>
              <a:gd name="T34" fmla="*/ 0 w 529"/>
              <a:gd name="T35" fmla="*/ 287 h 337"/>
              <a:gd name="T36" fmla="*/ 0 w 529"/>
              <a:gd name="T37" fmla="*/ 287 h 337"/>
              <a:gd name="T38" fmla="*/ 49 w 529"/>
              <a:gd name="T39" fmla="*/ 336 h 337"/>
              <a:gd name="T40" fmla="*/ 312 w 529"/>
              <a:gd name="T41" fmla="*/ 336 h 337"/>
              <a:gd name="T42" fmla="*/ 312 w 529"/>
              <a:gd name="T43" fmla="*/ 336 h 337"/>
              <a:gd name="T44" fmla="*/ 361 w 529"/>
              <a:gd name="T45" fmla="*/ 287 h 337"/>
              <a:gd name="T46" fmla="*/ 361 w 529"/>
              <a:gd name="T47" fmla="*/ 48 h 337"/>
              <a:gd name="T48" fmla="*/ 361 w 529"/>
              <a:gd name="T49" fmla="*/ 48 h 337"/>
              <a:gd name="T50" fmla="*/ 312 w 529"/>
              <a:gd name="T51" fmla="*/ 0 h 337"/>
              <a:gd name="T52" fmla="*/ 504 w 529"/>
              <a:gd name="T53" fmla="*/ 258 h 337"/>
              <a:gd name="T54" fmla="*/ 408 w 529"/>
              <a:gd name="T55" fmla="*/ 219 h 337"/>
              <a:gd name="T56" fmla="*/ 408 w 529"/>
              <a:gd name="T57" fmla="*/ 115 h 337"/>
              <a:gd name="T58" fmla="*/ 504 w 529"/>
              <a:gd name="T59" fmla="*/ 78 h 337"/>
              <a:gd name="T60" fmla="*/ 504 w 529"/>
              <a:gd name="T61" fmla="*/ 258 h 337"/>
              <a:gd name="T62" fmla="*/ 516 w 529"/>
              <a:gd name="T63" fmla="*/ 48 h 337"/>
              <a:gd name="T64" fmla="*/ 516 w 529"/>
              <a:gd name="T65" fmla="*/ 48 h 337"/>
              <a:gd name="T66" fmla="*/ 511 w 529"/>
              <a:gd name="T67" fmla="*/ 49 h 337"/>
              <a:gd name="T68" fmla="*/ 511 w 529"/>
              <a:gd name="T69" fmla="*/ 49 h 337"/>
              <a:gd name="T70" fmla="*/ 392 w 529"/>
              <a:gd name="T71" fmla="*/ 97 h 337"/>
              <a:gd name="T72" fmla="*/ 392 w 529"/>
              <a:gd name="T73" fmla="*/ 97 h 337"/>
              <a:gd name="T74" fmla="*/ 392 w 529"/>
              <a:gd name="T75" fmla="*/ 97 h 337"/>
              <a:gd name="T76" fmla="*/ 391 w 529"/>
              <a:gd name="T77" fmla="*/ 97 h 337"/>
              <a:gd name="T78" fmla="*/ 391 w 529"/>
              <a:gd name="T79" fmla="*/ 97 h 337"/>
              <a:gd name="T80" fmla="*/ 391 w 529"/>
              <a:gd name="T81" fmla="*/ 97 h 337"/>
              <a:gd name="T82" fmla="*/ 384 w 529"/>
              <a:gd name="T83" fmla="*/ 108 h 337"/>
              <a:gd name="T84" fmla="*/ 384 w 529"/>
              <a:gd name="T85" fmla="*/ 228 h 337"/>
              <a:gd name="T86" fmla="*/ 384 w 529"/>
              <a:gd name="T87" fmla="*/ 228 h 337"/>
              <a:gd name="T88" fmla="*/ 391 w 529"/>
              <a:gd name="T89" fmla="*/ 239 h 337"/>
              <a:gd name="T90" fmla="*/ 391 w 529"/>
              <a:gd name="T91" fmla="*/ 239 h 337"/>
              <a:gd name="T92" fmla="*/ 392 w 529"/>
              <a:gd name="T93" fmla="*/ 239 h 337"/>
              <a:gd name="T94" fmla="*/ 392 w 529"/>
              <a:gd name="T95" fmla="*/ 239 h 337"/>
              <a:gd name="T96" fmla="*/ 392 w 529"/>
              <a:gd name="T97" fmla="*/ 239 h 337"/>
              <a:gd name="T98" fmla="*/ 511 w 529"/>
              <a:gd name="T99" fmla="*/ 286 h 337"/>
              <a:gd name="T100" fmla="*/ 511 w 529"/>
              <a:gd name="T101" fmla="*/ 286 h 337"/>
              <a:gd name="T102" fmla="*/ 511 w 529"/>
              <a:gd name="T103" fmla="*/ 286 h 337"/>
              <a:gd name="T104" fmla="*/ 516 w 529"/>
              <a:gd name="T105" fmla="*/ 287 h 337"/>
              <a:gd name="T106" fmla="*/ 516 w 529"/>
              <a:gd name="T107" fmla="*/ 287 h 337"/>
              <a:gd name="T108" fmla="*/ 528 w 529"/>
              <a:gd name="T109" fmla="*/ 276 h 337"/>
              <a:gd name="T110" fmla="*/ 528 w 529"/>
              <a:gd name="T111" fmla="*/ 60 h 337"/>
              <a:gd name="T112" fmla="*/ 528 w 529"/>
              <a:gd name="T113" fmla="*/ 60 h 337"/>
              <a:gd name="T114" fmla="*/ 516 w 529"/>
              <a:gd name="T115" fmla="*/ 4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29" h="337">
                <a:moveTo>
                  <a:pt x="337" y="287"/>
                </a:moveTo>
                <a:lnTo>
                  <a:pt x="337" y="287"/>
                </a:lnTo>
                <a:cubicBezTo>
                  <a:pt x="337" y="301"/>
                  <a:pt x="326" y="312"/>
                  <a:pt x="312" y="312"/>
                </a:cubicBezTo>
                <a:lnTo>
                  <a:pt x="49" y="312"/>
                </a:lnTo>
                <a:lnTo>
                  <a:pt x="49" y="312"/>
                </a:lnTo>
                <a:cubicBezTo>
                  <a:pt x="35" y="312"/>
                  <a:pt x="25" y="301"/>
                  <a:pt x="25" y="287"/>
                </a:cubicBezTo>
                <a:lnTo>
                  <a:pt x="25" y="48"/>
                </a:lnTo>
                <a:lnTo>
                  <a:pt x="25" y="48"/>
                </a:lnTo>
                <a:cubicBezTo>
                  <a:pt x="25" y="35"/>
                  <a:pt x="35" y="24"/>
                  <a:pt x="49" y="24"/>
                </a:cubicBezTo>
                <a:lnTo>
                  <a:pt x="312" y="24"/>
                </a:lnTo>
                <a:lnTo>
                  <a:pt x="312" y="24"/>
                </a:lnTo>
                <a:cubicBezTo>
                  <a:pt x="326" y="24"/>
                  <a:pt x="337" y="35"/>
                  <a:pt x="337" y="48"/>
                </a:cubicBezTo>
                <a:lnTo>
                  <a:pt x="337" y="287"/>
                </a:lnTo>
                <a:close/>
                <a:moveTo>
                  <a:pt x="312" y="0"/>
                </a:moveTo>
                <a:lnTo>
                  <a:pt x="49" y="0"/>
                </a:lnTo>
                <a:lnTo>
                  <a:pt x="49" y="0"/>
                </a:lnTo>
                <a:cubicBezTo>
                  <a:pt x="22" y="0"/>
                  <a:pt x="0" y="21"/>
                  <a:pt x="0" y="48"/>
                </a:cubicBezTo>
                <a:lnTo>
                  <a:pt x="0" y="287"/>
                </a:lnTo>
                <a:lnTo>
                  <a:pt x="0" y="287"/>
                </a:lnTo>
                <a:cubicBezTo>
                  <a:pt x="0" y="314"/>
                  <a:pt x="22" y="336"/>
                  <a:pt x="49" y="336"/>
                </a:cubicBezTo>
                <a:lnTo>
                  <a:pt x="312" y="336"/>
                </a:lnTo>
                <a:lnTo>
                  <a:pt x="312" y="336"/>
                </a:lnTo>
                <a:cubicBezTo>
                  <a:pt x="339" y="336"/>
                  <a:pt x="361" y="314"/>
                  <a:pt x="361" y="287"/>
                </a:cubicBezTo>
                <a:lnTo>
                  <a:pt x="361" y="48"/>
                </a:lnTo>
                <a:lnTo>
                  <a:pt x="361" y="48"/>
                </a:lnTo>
                <a:cubicBezTo>
                  <a:pt x="361" y="21"/>
                  <a:pt x="339" y="0"/>
                  <a:pt x="312" y="0"/>
                </a:cubicBezTo>
                <a:close/>
                <a:moveTo>
                  <a:pt x="504" y="258"/>
                </a:moveTo>
                <a:lnTo>
                  <a:pt x="408" y="219"/>
                </a:lnTo>
                <a:lnTo>
                  <a:pt x="408" y="115"/>
                </a:lnTo>
                <a:lnTo>
                  <a:pt x="504" y="78"/>
                </a:lnTo>
                <a:lnTo>
                  <a:pt x="504" y="258"/>
                </a:lnTo>
                <a:close/>
                <a:moveTo>
                  <a:pt x="516" y="48"/>
                </a:moveTo>
                <a:lnTo>
                  <a:pt x="516" y="48"/>
                </a:lnTo>
                <a:cubicBezTo>
                  <a:pt x="515" y="48"/>
                  <a:pt x="513" y="48"/>
                  <a:pt x="511" y="49"/>
                </a:cubicBezTo>
                <a:lnTo>
                  <a:pt x="511" y="49"/>
                </a:lnTo>
                <a:lnTo>
                  <a:pt x="392" y="97"/>
                </a:lnTo>
                <a:lnTo>
                  <a:pt x="392" y="97"/>
                </a:lnTo>
                <a:lnTo>
                  <a:pt x="392" y="97"/>
                </a:lnTo>
                <a:lnTo>
                  <a:pt x="391" y="97"/>
                </a:lnTo>
                <a:lnTo>
                  <a:pt x="391" y="97"/>
                </a:lnTo>
                <a:lnTo>
                  <a:pt x="391" y="97"/>
                </a:lnTo>
                <a:cubicBezTo>
                  <a:pt x="387" y="99"/>
                  <a:pt x="384" y="103"/>
                  <a:pt x="384" y="108"/>
                </a:cubicBezTo>
                <a:lnTo>
                  <a:pt x="384" y="228"/>
                </a:lnTo>
                <a:lnTo>
                  <a:pt x="384" y="228"/>
                </a:lnTo>
                <a:cubicBezTo>
                  <a:pt x="384" y="232"/>
                  <a:pt x="387" y="236"/>
                  <a:pt x="391" y="239"/>
                </a:cubicBezTo>
                <a:lnTo>
                  <a:pt x="391" y="239"/>
                </a:lnTo>
                <a:lnTo>
                  <a:pt x="392" y="239"/>
                </a:lnTo>
                <a:lnTo>
                  <a:pt x="392" y="239"/>
                </a:lnTo>
                <a:lnTo>
                  <a:pt x="392" y="239"/>
                </a:lnTo>
                <a:lnTo>
                  <a:pt x="511" y="286"/>
                </a:lnTo>
                <a:lnTo>
                  <a:pt x="511" y="286"/>
                </a:lnTo>
                <a:lnTo>
                  <a:pt x="511" y="286"/>
                </a:lnTo>
                <a:cubicBezTo>
                  <a:pt x="513" y="287"/>
                  <a:pt x="515" y="287"/>
                  <a:pt x="516" y="287"/>
                </a:cubicBezTo>
                <a:lnTo>
                  <a:pt x="516" y="287"/>
                </a:lnTo>
                <a:cubicBezTo>
                  <a:pt x="523" y="287"/>
                  <a:pt x="528" y="282"/>
                  <a:pt x="528" y="276"/>
                </a:cubicBezTo>
                <a:lnTo>
                  <a:pt x="528" y="60"/>
                </a:lnTo>
                <a:lnTo>
                  <a:pt x="528" y="60"/>
                </a:lnTo>
                <a:cubicBezTo>
                  <a:pt x="528" y="53"/>
                  <a:pt x="523" y="48"/>
                  <a:pt x="51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40" name="Freeform 587">
            <a:extLst>
              <a:ext uri="{FF2B5EF4-FFF2-40B4-BE49-F238E27FC236}">
                <a16:creationId xmlns:a16="http://schemas.microsoft.com/office/drawing/2014/main" id="{711A31F5-C1B7-534C-BDE3-4C5DD785B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606" y="3060928"/>
            <a:ext cx="329617" cy="329617"/>
          </a:xfrm>
          <a:custGeom>
            <a:avLst/>
            <a:gdLst>
              <a:gd name="T0" fmla="*/ 300 w 529"/>
              <a:gd name="T1" fmla="*/ 335 h 529"/>
              <a:gd name="T2" fmla="*/ 312 w 529"/>
              <a:gd name="T3" fmla="*/ 288 h 529"/>
              <a:gd name="T4" fmla="*/ 300 w 529"/>
              <a:gd name="T5" fmla="*/ 335 h 529"/>
              <a:gd name="T6" fmla="*/ 252 w 529"/>
              <a:gd name="T7" fmla="*/ 377 h 529"/>
              <a:gd name="T8" fmla="*/ 277 w 529"/>
              <a:gd name="T9" fmla="*/ 214 h 529"/>
              <a:gd name="T10" fmla="*/ 252 w 529"/>
              <a:gd name="T11" fmla="*/ 200 h 529"/>
              <a:gd name="T12" fmla="*/ 168 w 529"/>
              <a:gd name="T13" fmla="*/ 205 h 529"/>
              <a:gd name="T14" fmla="*/ 168 w 529"/>
              <a:gd name="T15" fmla="*/ 372 h 529"/>
              <a:gd name="T16" fmla="*/ 216 w 529"/>
              <a:gd name="T17" fmla="*/ 384 h 529"/>
              <a:gd name="T18" fmla="*/ 229 w 529"/>
              <a:gd name="T19" fmla="*/ 193 h 529"/>
              <a:gd name="T20" fmla="*/ 216 w 529"/>
              <a:gd name="T21" fmla="*/ 192 h 529"/>
              <a:gd name="T22" fmla="*/ 168 w 529"/>
              <a:gd name="T23" fmla="*/ 205 h 529"/>
              <a:gd name="T24" fmla="*/ 408 w 529"/>
              <a:gd name="T25" fmla="*/ 288 h 529"/>
              <a:gd name="T26" fmla="*/ 383 w 529"/>
              <a:gd name="T27" fmla="*/ 384 h 529"/>
              <a:gd name="T28" fmla="*/ 432 w 529"/>
              <a:gd name="T29" fmla="*/ 384 h 529"/>
              <a:gd name="T30" fmla="*/ 457 w 529"/>
              <a:gd name="T31" fmla="*/ 0 h 529"/>
              <a:gd name="T32" fmla="*/ 432 w 529"/>
              <a:gd name="T33" fmla="*/ 384 h 529"/>
              <a:gd name="T34" fmla="*/ 145 w 529"/>
              <a:gd name="T35" fmla="*/ 225 h 529"/>
              <a:gd name="T36" fmla="*/ 121 w 529"/>
              <a:gd name="T37" fmla="*/ 288 h 529"/>
              <a:gd name="T38" fmla="*/ 145 w 529"/>
              <a:gd name="T39" fmla="*/ 351 h 529"/>
              <a:gd name="T40" fmla="*/ 216 w 529"/>
              <a:gd name="T41" fmla="*/ 432 h 529"/>
              <a:gd name="T42" fmla="*/ 73 w 529"/>
              <a:gd name="T43" fmla="*/ 288 h 529"/>
              <a:gd name="T44" fmla="*/ 216 w 529"/>
              <a:gd name="T45" fmla="*/ 144 h 529"/>
              <a:gd name="T46" fmla="*/ 361 w 529"/>
              <a:gd name="T47" fmla="*/ 288 h 529"/>
              <a:gd name="T48" fmla="*/ 343 w 529"/>
              <a:gd name="T49" fmla="*/ 398 h 529"/>
              <a:gd name="T50" fmla="*/ 384 w 529"/>
              <a:gd name="T51" fmla="*/ 288 h 529"/>
              <a:gd name="T52" fmla="*/ 216 w 529"/>
              <a:gd name="T53" fmla="*/ 120 h 529"/>
              <a:gd name="T54" fmla="*/ 49 w 529"/>
              <a:gd name="T55" fmla="*/ 288 h 529"/>
              <a:gd name="T56" fmla="*/ 216 w 529"/>
              <a:gd name="T57" fmla="*/ 456 h 529"/>
              <a:gd name="T58" fmla="*/ 326 w 529"/>
              <a:gd name="T59" fmla="*/ 415 h 529"/>
              <a:gd name="T60" fmla="*/ 436 w 529"/>
              <a:gd name="T61" fmla="*/ 524 h 529"/>
              <a:gd name="T62" fmla="*/ 444 w 529"/>
              <a:gd name="T63" fmla="*/ 528 h 529"/>
              <a:gd name="T64" fmla="*/ 457 w 529"/>
              <a:gd name="T65" fmla="*/ 516 h 529"/>
              <a:gd name="T66" fmla="*/ 343 w 529"/>
              <a:gd name="T67" fmla="*/ 398 h 529"/>
              <a:gd name="T68" fmla="*/ 252 w 529"/>
              <a:gd name="T69" fmla="*/ 0 h 529"/>
              <a:gd name="T70" fmla="*/ 252 w 529"/>
              <a:gd name="T71" fmla="*/ 100 h 529"/>
              <a:gd name="T72" fmla="*/ 277 w 529"/>
              <a:gd name="T73" fmla="*/ 0 h 529"/>
              <a:gd name="T74" fmla="*/ 300 w 529"/>
              <a:gd name="T75" fmla="*/ 0 h 529"/>
              <a:gd name="T76" fmla="*/ 300 w 529"/>
              <a:gd name="T77" fmla="*/ 116 h 529"/>
              <a:gd name="T78" fmla="*/ 324 w 529"/>
              <a:gd name="T79" fmla="*/ 0 h 529"/>
              <a:gd name="T80" fmla="*/ 51 w 529"/>
              <a:gd name="T81" fmla="*/ 384 h 529"/>
              <a:gd name="T82" fmla="*/ 49 w 529"/>
              <a:gd name="T83" fmla="*/ 381 h 529"/>
              <a:gd name="T84" fmla="*/ 408 w 529"/>
              <a:gd name="T85" fmla="*/ 0 h 529"/>
              <a:gd name="T86" fmla="*/ 348 w 529"/>
              <a:gd name="T87" fmla="*/ 149 h 529"/>
              <a:gd name="T88" fmla="*/ 408 w 529"/>
              <a:gd name="T89" fmla="*/ 288 h 529"/>
              <a:gd name="T90" fmla="*/ 504 w 529"/>
              <a:gd name="T91" fmla="*/ 0 h 529"/>
              <a:gd name="T92" fmla="*/ 480 w 529"/>
              <a:gd name="T93" fmla="*/ 384 h 529"/>
              <a:gd name="T94" fmla="*/ 504 w 529"/>
              <a:gd name="T95" fmla="*/ 384 h 529"/>
              <a:gd name="T96" fmla="*/ 528 w 529"/>
              <a:gd name="T97" fmla="*/ 24 h 529"/>
              <a:gd name="T98" fmla="*/ 504 w 529"/>
              <a:gd name="T99" fmla="*/ 0 h 529"/>
              <a:gd name="T100" fmla="*/ 96 w 529"/>
              <a:gd name="T101" fmla="*/ 0 h 529"/>
              <a:gd name="T102" fmla="*/ 49 w 529"/>
              <a:gd name="T103" fmla="*/ 195 h 529"/>
              <a:gd name="T104" fmla="*/ 96 w 529"/>
              <a:gd name="T105" fmla="*/ 138 h 529"/>
              <a:gd name="T106" fmla="*/ 0 w 529"/>
              <a:gd name="T107" fmla="*/ 361 h 529"/>
              <a:gd name="T108" fmla="*/ 25 w 529"/>
              <a:gd name="T109" fmla="*/ 384 h 529"/>
              <a:gd name="T110" fmla="*/ 25 w 529"/>
              <a:gd name="T111" fmla="*/ 0 h 529"/>
              <a:gd name="T112" fmla="*/ 229 w 529"/>
              <a:gd name="T113" fmla="*/ 97 h 529"/>
              <a:gd name="T114" fmla="*/ 168 w 529"/>
              <a:gd name="T115" fmla="*/ 0 h 529"/>
              <a:gd name="T116" fmla="*/ 168 w 529"/>
              <a:gd name="T117" fmla="*/ 102 h 529"/>
              <a:gd name="T118" fmla="*/ 216 w 529"/>
              <a:gd name="T119" fmla="*/ 96 h 529"/>
              <a:gd name="T120" fmla="*/ 145 w 529"/>
              <a:gd name="T121" fmla="*/ 0 h 529"/>
              <a:gd name="T122" fmla="*/ 121 w 529"/>
              <a:gd name="T123" fmla="*/ 122 h 529"/>
              <a:gd name="T124" fmla="*/ 145 w 529"/>
              <a:gd name="T125" fmla="*/ 110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29" h="529">
                <a:moveTo>
                  <a:pt x="300" y="335"/>
                </a:moveTo>
                <a:lnTo>
                  <a:pt x="300" y="335"/>
                </a:lnTo>
                <a:cubicBezTo>
                  <a:pt x="308" y="321"/>
                  <a:pt x="312" y="305"/>
                  <a:pt x="312" y="288"/>
                </a:cubicBezTo>
                <a:lnTo>
                  <a:pt x="312" y="288"/>
                </a:lnTo>
                <a:cubicBezTo>
                  <a:pt x="312" y="271"/>
                  <a:pt x="308" y="256"/>
                  <a:pt x="300" y="242"/>
                </a:cubicBezTo>
                <a:lnTo>
                  <a:pt x="300" y="335"/>
                </a:lnTo>
                <a:close/>
                <a:moveTo>
                  <a:pt x="252" y="377"/>
                </a:moveTo>
                <a:lnTo>
                  <a:pt x="252" y="377"/>
                </a:lnTo>
                <a:cubicBezTo>
                  <a:pt x="261" y="374"/>
                  <a:pt x="269" y="369"/>
                  <a:pt x="277" y="363"/>
                </a:cubicBezTo>
                <a:lnTo>
                  <a:pt x="277" y="214"/>
                </a:lnTo>
                <a:lnTo>
                  <a:pt x="277" y="214"/>
                </a:lnTo>
                <a:cubicBezTo>
                  <a:pt x="269" y="207"/>
                  <a:pt x="261" y="203"/>
                  <a:pt x="252" y="200"/>
                </a:cubicBezTo>
                <a:lnTo>
                  <a:pt x="252" y="377"/>
                </a:lnTo>
                <a:close/>
                <a:moveTo>
                  <a:pt x="168" y="205"/>
                </a:moveTo>
                <a:lnTo>
                  <a:pt x="168" y="372"/>
                </a:lnTo>
                <a:lnTo>
                  <a:pt x="168" y="372"/>
                </a:lnTo>
                <a:cubicBezTo>
                  <a:pt x="183" y="379"/>
                  <a:pt x="199" y="384"/>
                  <a:pt x="216" y="384"/>
                </a:cubicBezTo>
                <a:lnTo>
                  <a:pt x="216" y="384"/>
                </a:lnTo>
                <a:cubicBezTo>
                  <a:pt x="220" y="384"/>
                  <a:pt x="225" y="384"/>
                  <a:pt x="229" y="383"/>
                </a:cubicBezTo>
                <a:lnTo>
                  <a:pt x="229" y="193"/>
                </a:lnTo>
                <a:lnTo>
                  <a:pt x="229" y="193"/>
                </a:lnTo>
                <a:cubicBezTo>
                  <a:pt x="225" y="193"/>
                  <a:pt x="220" y="192"/>
                  <a:pt x="216" y="192"/>
                </a:cubicBezTo>
                <a:lnTo>
                  <a:pt x="216" y="192"/>
                </a:lnTo>
                <a:cubicBezTo>
                  <a:pt x="199" y="192"/>
                  <a:pt x="183" y="197"/>
                  <a:pt x="168" y="205"/>
                </a:cubicBezTo>
                <a:close/>
                <a:moveTo>
                  <a:pt x="408" y="384"/>
                </a:moveTo>
                <a:lnTo>
                  <a:pt x="408" y="288"/>
                </a:lnTo>
                <a:lnTo>
                  <a:pt x="408" y="288"/>
                </a:lnTo>
                <a:cubicBezTo>
                  <a:pt x="408" y="323"/>
                  <a:pt x="399" y="356"/>
                  <a:pt x="383" y="384"/>
                </a:cubicBezTo>
                <a:lnTo>
                  <a:pt x="408" y="384"/>
                </a:lnTo>
                <a:close/>
                <a:moveTo>
                  <a:pt x="432" y="384"/>
                </a:moveTo>
                <a:lnTo>
                  <a:pt x="457" y="384"/>
                </a:lnTo>
                <a:lnTo>
                  <a:pt x="457" y="0"/>
                </a:lnTo>
                <a:lnTo>
                  <a:pt x="432" y="0"/>
                </a:lnTo>
                <a:lnTo>
                  <a:pt x="432" y="384"/>
                </a:lnTo>
                <a:close/>
                <a:moveTo>
                  <a:pt x="145" y="351"/>
                </a:moveTo>
                <a:lnTo>
                  <a:pt x="145" y="225"/>
                </a:lnTo>
                <a:lnTo>
                  <a:pt x="145" y="225"/>
                </a:lnTo>
                <a:cubicBezTo>
                  <a:pt x="129" y="242"/>
                  <a:pt x="121" y="264"/>
                  <a:pt x="121" y="288"/>
                </a:cubicBezTo>
                <a:lnTo>
                  <a:pt x="121" y="288"/>
                </a:lnTo>
                <a:cubicBezTo>
                  <a:pt x="121" y="313"/>
                  <a:pt x="129" y="335"/>
                  <a:pt x="145" y="351"/>
                </a:cubicBezTo>
                <a:close/>
                <a:moveTo>
                  <a:pt x="216" y="432"/>
                </a:moveTo>
                <a:lnTo>
                  <a:pt x="216" y="432"/>
                </a:lnTo>
                <a:cubicBezTo>
                  <a:pt x="137" y="432"/>
                  <a:pt x="73" y="368"/>
                  <a:pt x="73" y="288"/>
                </a:cubicBezTo>
                <a:lnTo>
                  <a:pt x="73" y="288"/>
                </a:lnTo>
                <a:cubicBezTo>
                  <a:pt x="73" y="209"/>
                  <a:pt x="137" y="144"/>
                  <a:pt x="216" y="144"/>
                </a:cubicBezTo>
                <a:lnTo>
                  <a:pt x="216" y="144"/>
                </a:lnTo>
                <a:cubicBezTo>
                  <a:pt x="296" y="144"/>
                  <a:pt x="361" y="209"/>
                  <a:pt x="361" y="288"/>
                </a:cubicBezTo>
                <a:lnTo>
                  <a:pt x="361" y="288"/>
                </a:lnTo>
                <a:cubicBezTo>
                  <a:pt x="361" y="368"/>
                  <a:pt x="296" y="432"/>
                  <a:pt x="216" y="432"/>
                </a:cubicBezTo>
                <a:close/>
                <a:moveTo>
                  <a:pt x="343" y="398"/>
                </a:moveTo>
                <a:lnTo>
                  <a:pt x="343" y="398"/>
                </a:lnTo>
                <a:cubicBezTo>
                  <a:pt x="369" y="368"/>
                  <a:pt x="384" y="331"/>
                  <a:pt x="384" y="288"/>
                </a:cubicBezTo>
                <a:lnTo>
                  <a:pt x="384" y="288"/>
                </a:lnTo>
                <a:cubicBezTo>
                  <a:pt x="384" y="195"/>
                  <a:pt x="309" y="120"/>
                  <a:pt x="216" y="120"/>
                </a:cubicBezTo>
                <a:lnTo>
                  <a:pt x="216" y="120"/>
                </a:lnTo>
                <a:cubicBezTo>
                  <a:pt x="124" y="120"/>
                  <a:pt x="49" y="195"/>
                  <a:pt x="49" y="288"/>
                </a:cubicBezTo>
                <a:lnTo>
                  <a:pt x="49" y="288"/>
                </a:lnTo>
                <a:cubicBezTo>
                  <a:pt x="49" y="381"/>
                  <a:pt x="124" y="456"/>
                  <a:pt x="216" y="456"/>
                </a:cubicBezTo>
                <a:lnTo>
                  <a:pt x="216" y="456"/>
                </a:lnTo>
                <a:cubicBezTo>
                  <a:pt x="258" y="456"/>
                  <a:pt x="297" y="441"/>
                  <a:pt x="326" y="415"/>
                </a:cubicBezTo>
                <a:lnTo>
                  <a:pt x="436" y="524"/>
                </a:lnTo>
                <a:lnTo>
                  <a:pt x="436" y="524"/>
                </a:lnTo>
                <a:cubicBezTo>
                  <a:pt x="438" y="527"/>
                  <a:pt x="441" y="528"/>
                  <a:pt x="444" y="528"/>
                </a:cubicBezTo>
                <a:lnTo>
                  <a:pt x="444" y="528"/>
                </a:lnTo>
                <a:cubicBezTo>
                  <a:pt x="451" y="528"/>
                  <a:pt x="457" y="522"/>
                  <a:pt x="457" y="516"/>
                </a:cubicBezTo>
                <a:lnTo>
                  <a:pt x="457" y="516"/>
                </a:lnTo>
                <a:cubicBezTo>
                  <a:pt x="457" y="513"/>
                  <a:pt x="455" y="510"/>
                  <a:pt x="453" y="508"/>
                </a:cubicBezTo>
                <a:lnTo>
                  <a:pt x="343" y="398"/>
                </a:lnTo>
                <a:close/>
                <a:moveTo>
                  <a:pt x="277" y="0"/>
                </a:moveTo>
                <a:lnTo>
                  <a:pt x="252" y="0"/>
                </a:lnTo>
                <a:lnTo>
                  <a:pt x="252" y="100"/>
                </a:lnTo>
                <a:lnTo>
                  <a:pt x="252" y="100"/>
                </a:lnTo>
                <a:cubicBezTo>
                  <a:pt x="261" y="101"/>
                  <a:pt x="269" y="104"/>
                  <a:pt x="277" y="106"/>
                </a:cubicBezTo>
                <a:lnTo>
                  <a:pt x="277" y="0"/>
                </a:lnTo>
                <a:close/>
                <a:moveTo>
                  <a:pt x="324" y="0"/>
                </a:moveTo>
                <a:lnTo>
                  <a:pt x="300" y="0"/>
                </a:lnTo>
                <a:lnTo>
                  <a:pt x="300" y="116"/>
                </a:lnTo>
                <a:lnTo>
                  <a:pt x="300" y="116"/>
                </a:lnTo>
                <a:cubicBezTo>
                  <a:pt x="309" y="120"/>
                  <a:pt x="317" y="124"/>
                  <a:pt x="324" y="130"/>
                </a:cubicBezTo>
                <a:lnTo>
                  <a:pt x="324" y="0"/>
                </a:lnTo>
                <a:close/>
                <a:moveTo>
                  <a:pt x="49" y="384"/>
                </a:moveTo>
                <a:lnTo>
                  <a:pt x="51" y="384"/>
                </a:lnTo>
                <a:lnTo>
                  <a:pt x="51" y="384"/>
                </a:lnTo>
                <a:cubicBezTo>
                  <a:pt x="50" y="383"/>
                  <a:pt x="49" y="382"/>
                  <a:pt x="49" y="381"/>
                </a:cubicBezTo>
                <a:lnTo>
                  <a:pt x="49" y="384"/>
                </a:lnTo>
                <a:close/>
                <a:moveTo>
                  <a:pt x="408" y="0"/>
                </a:moveTo>
                <a:lnTo>
                  <a:pt x="348" y="0"/>
                </a:lnTo>
                <a:lnTo>
                  <a:pt x="348" y="149"/>
                </a:lnTo>
                <a:lnTo>
                  <a:pt x="348" y="149"/>
                </a:lnTo>
                <a:cubicBezTo>
                  <a:pt x="385" y="184"/>
                  <a:pt x="408" y="233"/>
                  <a:pt x="408" y="288"/>
                </a:cubicBezTo>
                <a:lnTo>
                  <a:pt x="408" y="0"/>
                </a:lnTo>
                <a:close/>
                <a:moveTo>
                  <a:pt x="504" y="0"/>
                </a:moveTo>
                <a:lnTo>
                  <a:pt x="480" y="0"/>
                </a:lnTo>
                <a:lnTo>
                  <a:pt x="480" y="384"/>
                </a:lnTo>
                <a:lnTo>
                  <a:pt x="504" y="384"/>
                </a:lnTo>
                <a:lnTo>
                  <a:pt x="504" y="384"/>
                </a:lnTo>
                <a:cubicBezTo>
                  <a:pt x="518" y="384"/>
                  <a:pt x="528" y="373"/>
                  <a:pt x="528" y="361"/>
                </a:cubicBezTo>
                <a:lnTo>
                  <a:pt x="528" y="24"/>
                </a:lnTo>
                <a:lnTo>
                  <a:pt x="528" y="24"/>
                </a:lnTo>
                <a:cubicBezTo>
                  <a:pt x="528" y="11"/>
                  <a:pt x="518" y="0"/>
                  <a:pt x="504" y="0"/>
                </a:cubicBezTo>
                <a:close/>
                <a:moveTo>
                  <a:pt x="96" y="138"/>
                </a:moveTo>
                <a:lnTo>
                  <a:pt x="96" y="0"/>
                </a:lnTo>
                <a:lnTo>
                  <a:pt x="49" y="0"/>
                </a:lnTo>
                <a:lnTo>
                  <a:pt x="49" y="195"/>
                </a:lnTo>
                <a:lnTo>
                  <a:pt x="49" y="195"/>
                </a:lnTo>
                <a:cubicBezTo>
                  <a:pt x="61" y="173"/>
                  <a:pt x="77" y="154"/>
                  <a:pt x="96" y="138"/>
                </a:cubicBezTo>
                <a:close/>
                <a:moveTo>
                  <a:pt x="0" y="24"/>
                </a:moveTo>
                <a:lnTo>
                  <a:pt x="0" y="361"/>
                </a:lnTo>
                <a:lnTo>
                  <a:pt x="0" y="361"/>
                </a:lnTo>
                <a:cubicBezTo>
                  <a:pt x="0" y="373"/>
                  <a:pt x="11" y="384"/>
                  <a:pt x="25" y="384"/>
                </a:cubicBezTo>
                <a:lnTo>
                  <a:pt x="25" y="0"/>
                </a:lnTo>
                <a:lnTo>
                  <a:pt x="25" y="0"/>
                </a:lnTo>
                <a:cubicBezTo>
                  <a:pt x="11" y="0"/>
                  <a:pt x="0" y="11"/>
                  <a:pt x="0" y="24"/>
                </a:cubicBezTo>
                <a:close/>
                <a:moveTo>
                  <a:pt x="229" y="97"/>
                </a:moveTo>
                <a:lnTo>
                  <a:pt x="229" y="0"/>
                </a:lnTo>
                <a:lnTo>
                  <a:pt x="168" y="0"/>
                </a:lnTo>
                <a:lnTo>
                  <a:pt x="168" y="102"/>
                </a:lnTo>
                <a:lnTo>
                  <a:pt x="168" y="102"/>
                </a:lnTo>
                <a:cubicBezTo>
                  <a:pt x="184" y="99"/>
                  <a:pt x="200" y="96"/>
                  <a:pt x="216" y="96"/>
                </a:cubicBezTo>
                <a:lnTo>
                  <a:pt x="216" y="96"/>
                </a:lnTo>
                <a:cubicBezTo>
                  <a:pt x="220" y="96"/>
                  <a:pt x="225" y="97"/>
                  <a:pt x="229" y="97"/>
                </a:cubicBezTo>
                <a:close/>
                <a:moveTo>
                  <a:pt x="145" y="0"/>
                </a:moveTo>
                <a:lnTo>
                  <a:pt x="121" y="0"/>
                </a:lnTo>
                <a:lnTo>
                  <a:pt x="121" y="122"/>
                </a:lnTo>
                <a:lnTo>
                  <a:pt x="121" y="122"/>
                </a:lnTo>
                <a:cubicBezTo>
                  <a:pt x="128" y="118"/>
                  <a:pt x="136" y="114"/>
                  <a:pt x="145" y="110"/>
                </a:cubicBezTo>
                <a:lnTo>
                  <a:pt x="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41" name="Freeform 588">
            <a:extLst>
              <a:ext uri="{FF2B5EF4-FFF2-40B4-BE49-F238E27FC236}">
                <a16:creationId xmlns:a16="http://schemas.microsoft.com/office/drawing/2014/main" id="{FCDBB2B7-15EB-554C-839C-92B618FD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70" y="1731473"/>
            <a:ext cx="329617" cy="329617"/>
          </a:xfrm>
          <a:custGeom>
            <a:avLst/>
            <a:gdLst>
              <a:gd name="T0" fmla="*/ 108 w 529"/>
              <a:gd name="T1" fmla="*/ 480 h 529"/>
              <a:gd name="T2" fmla="*/ 120 w 529"/>
              <a:gd name="T3" fmla="*/ 467 h 529"/>
              <a:gd name="T4" fmla="*/ 108 w 529"/>
              <a:gd name="T5" fmla="*/ 456 h 529"/>
              <a:gd name="T6" fmla="*/ 96 w 529"/>
              <a:gd name="T7" fmla="*/ 467 h 529"/>
              <a:gd name="T8" fmla="*/ 156 w 529"/>
              <a:gd name="T9" fmla="*/ 480 h 529"/>
              <a:gd name="T10" fmla="*/ 276 w 529"/>
              <a:gd name="T11" fmla="*/ 480 h 529"/>
              <a:gd name="T12" fmla="*/ 288 w 529"/>
              <a:gd name="T13" fmla="*/ 467 h 529"/>
              <a:gd name="T14" fmla="*/ 156 w 529"/>
              <a:gd name="T15" fmla="*/ 456 h 529"/>
              <a:gd name="T16" fmla="*/ 144 w 529"/>
              <a:gd name="T17" fmla="*/ 467 h 529"/>
              <a:gd name="T18" fmla="*/ 156 w 529"/>
              <a:gd name="T19" fmla="*/ 480 h 529"/>
              <a:gd name="T20" fmla="*/ 503 w 529"/>
              <a:gd name="T21" fmla="*/ 480 h 529"/>
              <a:gd name="T22" fmla="*/ 48 w 529"/>
              <a:gd name="T23" fmla="*/ 504 h 529"/>
              <a:gd name="T24" fmla="*/ 24 w 529"/>
              <a:gd name="T25" fmla="*/ 480 h 529"/>
              <a:gd name="T26" fmla="*/ 503 w 529"/>
              <a:gd name="T27" fmla="*/ 431 h 529"/>
              <a:gd name="T28" fmla="*/ 69 w 529"/>
              <a:gd name="T29" fmla="*/ 264 h 529"/>
              <a:gd name="T30" fmla="*/ 500 w 529"/>
              <a:gd name="T31" fmla="*/ 408 h 529"/>
              <a:gd name="T32" fmla="*/ 69 w 529"/>
              <a:gd name="T33" fmla="*/ 264 h 529"/>
              <a:gd name="T34" fmla="*/ 528 w 529"/>
              <a:gd name="T35" fmla="*/ 420 h 529"/>
              <a:gd name="T36" fmla="*/ 527 w 529"/>
              <a:gd name="T37" fmla="*/ 415 h 529"/>
              <a:gd name="T38" fmla="*/ 479 w 529"/>
              <a:gd name="T39" fmla="*/ 247 h 529"/>
              <a:gd name="T40" fmla="*/ 468 w 529"/>
              <a:gd name="T41" fmla="*/ 240 h 529"/>
              <a:gd name="T42" fmla="*/ 444 w 529"/>
              <a:gd name="T43" fmla="*/ 96 h 529"/>
              <a:gd name="T44" fmla="*/ 432 w 529"/>
              <a:gd name="T45" fmla="*/ 84 h 529"/>
              <a:gd name="T46" fmla="*/ 420 w 529"/>
              <a:gd name="T47" fmla="*/ 96 h 529"/>
              <a:gd name="T48" fmla="*/ 108 w 529"/>
              <a:gd name="T49" fmla="*/ 240 h 529"/>
              <a:gd name="T50" fmla="*/ 108 w 529"/>
              <a:gd name="T51" fmla="*/ 96 h 529"/>
              <a:gd name="T52" fmla="*/ 96 w 529"/>
              <a:gd name="T53" fmla="*/ 84 h 529"/>
              <a:gd name="T54" fmla="*/ 84 w 529"/>
              <a:gd name="T55" fmla="*/ 240 h 529"/>
              <a:gd name="T56" fmla="*/ 60 w 529"/>
              <a:gd name="T57" fmla="*/ 240 h 529"/>
              <a:gd name="T58" fmla="*/ 49 w 529"/>
              <a:gd name="T59" fmla="*/ 247 h 529"/>
              <a:gd name="T60" fmla="*/ 1 w 529"/>
              <a:gd name="T61" fmla="*/ 415 h 529"/>
              <a:gd name="T62" fmla="*/ 0 w 529"/>
              <a:gd name="T63" fmla="*/ 420 h 529"/>
              <a:gd name="T64" fmla="*/ 1 w 529"/>
              <a:gd name="T65" fmla="*/ 444 h 529"/>
              <a:gd name="T66" fmla="*/ 0 w 529"/>
              <a:gd name="T67" fmla="*/ 456 h 529"/>
              <a:gd name="T68" fmla="*/ 0 w 529"/>
              <a:gd name="T69" fmla="*/ 480 h 529"/>
              <a:gd name="T70" fmla="*/ 480 w 529"/>
              <a:gd name="T71" fmla="*/ 528 h 529"/>
              <a:gd name="T72" fmla="*/ 528 w 529"/>
              <a:gd name="T73" fmla="*/ 480 h 529"/>
              <a:gd name="T74" fmla="*/ 528 w 529"/>
              <a:gd name="T75" fmla="*/ 456 h 529"/>
              <a:gd name="T76" fmla="*/ 528 w 529"/>
              <a:gd name="T77" fmla="*/ 444 h 529"/>
              <a:gd name="T78" fmla="*/ 60 w 529"/>
              <a:gd name="T79" fmla="*/ 480 h 529"/>
              <a:gd name="T80" fmla="*/ 72 w 529"/>
              <a:gd name="T81" fmla="*/ 467 h 529"/>
              <a:gd name="T82" fmla="*/ 60 w 529"/>
              <a:gd name="T83" fmla="*/ 456 h 529"/>
              <a:gd name="T84" fmla="*/ 48 w 529"/>
              <a:gd name="T85" fmla="*/ 467 h 529"/>
              <a:gd name="T86" fmla="*/ 60 w 529"/>
              <a:gd name="T87" fmla="*/ 480 h 529"/>
              <a:gd name="T88" fmla="*/ 310 w 529"/>
              <a:gd name="T89" fmla="*/ 69 h 529"/>
              <a:gd name="T90" fmla="*/ 264 w 529"/>
              <a:gd name="T91" fmla="*/ 48 h 529"/>
              <a:gd name="T92" fmla="*/ 216 w 529"/>
              <a:gd name="T93" fmla="*/ 72 h 529"/>
              <a:gd name="T94" fmla="*/ 233 w 529"/>
              <a:gd name="T95" fmla="*/ 89 h 529"/>
              <a:gd name="T96" fmla="*/ 264 w 529"/>
              <a:gd name="T97" fmla="*/ 72 h 529"/>
              <a:gd name="T98" fmla="*/ 264 w 529"/>
              <a:gd name="T99" fmla="*/ 24 h 529"/>
              <a:gd name="T100" fmla="*/ 326 w 529"/>
              <a:gd name="T101" fmla="*/ 51 h 529"/>
              <a:gd name="T102" fmla="*/ 342 w 529"/>
              <a:gd name="T103" fmla="*/ 33 h 529"/>
              <a:gd name="T104" fmla="*/ 264 w 529"/>
              <a:gd name="T105" fmla="*/ 0 h 529"/>
              <a:gd name="T106" fmla="*/ 199 w 529"/>
              <a:gd name="T107" fmla="*/ 55 h 529"/>
              <a:gd name="T108" fmla="*/ 264 w 529"/>
              <a:gd name="T109" fmla="*/ 24 h 529"/>
              <a:gd name="T110" fmla="*/ 252 w 529"/>
              <a:gd name="T111" fmla="*/ 108 h 529"/>
              <a:gd name="T112" fmla="*/ 264 w 529"/>
              <a:gd name="T113" fmla="*/ 120 h 529"/>
              <a:gd name="T114" fmla="*/ 276 w 529"/>
              <a:gd name="T115" fmla="*/ 108 h 529"/>
              <a:gd name="T116" fmla="*/ 264 w 529"/>
              <a:gd name="T117" fmla="*/ 9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9" h="529">
                <a:moveTo>
                  <a:pt x="108" y="480"/>
                </a:moveTo>
                <a:lnTo>
                  <a:pt x="108" y="480"/>
                </a:lnTo>
                <a:cubicBezTo>
                  <a:pt x="115" y="480"/>
                  <a:pt x="120" y="474"/>
                  <a:pt x="120" y="467"/>
                </a:cubicBezTo>
                <a:lnTo>
                  <a:pt x="120" y="467"/>
                </a:lnTo>
                <a:cubicBezTo>
                  <a:pt x="120" y="461"/>
                  <a:pt x="115" y="456"/>
                  <a:pt x="108" y="456"/>
                </a:cubicBezTo>
                <a:lnTo>
                  <a:pt x="108" y="456"/>
                </a:lnTo>
                <a:cubicBezTo>
                  <a:pt x="101" y="456"/>
                  <a:pt x="96" y="461"/>
                  <a:pt x="96" y="467"/>
                </a:cubicBezTo>
                <a:lnTo>
                  <a:pt x="96" y="467"/>
                </a:lnTo>
                <a:cubicBezTo>
                  <a:pt x="96" y="474"/>
                  <a:pt x="101" y="480"/>
                  <a:pt x="108" y="480"/>
                </a:cubicBezTo>
                <a:close/>
                <a:moveTo>
                  <a:pt x="156" y="480"/>
                </a:moveTo>
                <a:lnTo>
                  <a:pt x="276" y="480"/>
                </a:lnTo>
                <a:lnTo>
                  <a:pt x="276" y="480"/>
                </a:lnTo>
                <a:cubicBezTo>
                  <a:pt x="283" y="480"/>
                  <a:pt x="288" y="474"/>
                  <a:pt x="288" y="467"/>
                </a:cubicBezTo>
                <a:lnTo>
                  <a:pt x="288" y="467"/>
                </a:lnTo>
                <a:cubicBezTo>
                  <a:pt x="288" y="461"/>
                  <a:pt x="283" y="456"/>
                  <a:pt x="276" y="456"/>
                </a:cubicBezTo>
                <a:lnTo>
                  <a:pt x="156" y="456"/>
                </a:lnTo>
                <a:lnTo>
                  <a:pt x="156" y="456"/>
                </a:lnTo>
                <a:cubicBezTo>
                  <a:pt x="150" y="456"/>
                  <a:pt x="144" y="461"/>
                  <a:pt x="144" y="467"/>
                </a:cubicBezTo>
                <a:lnTo>
                  <a:pt x="144" y="467"/>
                </a:lnTo>
                <a:cubicBezTo>
                  <a:pt x="144" y="474"/>
                  <a:pt x="150" y="480"/>
                  <a:pt x="156" y="480"/>
                </a:cubicBezTo>
                <a:close/>
                <a:moveTo>
                  <a:pt x="503" y="480"/>
                </a:moveTo>
                <a:lnTo>
                  <a:pt x="503" y="480"/>
                </a:lnTo>
                <a:cubicBezTo>
                  <a:pt x="503" y="493"/>
                  <a:pt x="493" y="504"/>
                  <a:pt x="480" y="504"/>
                </a:cubicBezTo>
                <a:lnTo>
                  <a:pt x="48" y="504"/>
                </a:lnTo>
                <a:lnTo>
                  <a:pt x="48" y="504"/>
                </a:lnTo>
                <a:cubicBezTo>
                  <a:pt x="35" y="504"/>
                  <a:pt x="24" y="493"/>
                  <a:pt x="24" y="480"/>
                </a:cubicBezTo>
                <a:lnTo>
                  <a:pt x="24" y="431"/>
                </a:lnTo>
                <a:lnTo>
                  <a:pt x="503" y="431"/>
                </a:lnTo>
                <a:lnTo>
                  <a:pt x="503" y="480"/>
                </a:lnTo>
                <a:close/>
                <a:moveTo>
                  <a:pt x="69" y="264"/>
                </a:moveTo>
                <a:lnTo>
                  <a:pt x="459" y="264"/>
                </a:lnTo>
                <a:lnTo>
                  <a:pt x="500" y="408"/>
                </a:lnTo>
                <a:lnTo>
                  <a:pt x="28" y="408"/>
                </a:lnTo>
                <a:lnTo>
                  <a:pt x="69" y="264"/>
                </a:lnTo>
                <a:close/>
                <a:moveTo>
                  <a:pt x="528" y="420"/>
                </a:moveTo>
                <a:lnTo>
                  <a:pt x="528" y="420"/>
                </a:lnTo>
                <a:cubicBezTo>
                  <a:pt x="528" y="418"/>
                  <a:pt x="527" y="417"/>
                  <a:pt x="527" y="415"/>
                </a:cubicBezTo>
                <a:lnTo>
                  <a:pt x="527" y="415"/>
                </a:lnTo>
                <a:lnTo>
                  <a:pt x="479" y="247"/>
                </a:lnTo>
                <a:lnTo>
                  <a:pt x="479" y="247"/>
                </a:lnTo>
                <a:lnTo>
                  <a:pt x="479" y="247"/>
                </a:lnTo>
                <a:cubicBezTo>
                  <a:pt x="477" y="243"/>
                  <a:pt x="473" y="240"/>
                  <a:pt x="468" y="240"/>
                </a:cubicBezTo>
                <a:lnTo>
                  <a:pt x="444" y="240"/>
                </a:lnTo>
                <a:lnTo>
                  <a:pt x="444" y="96"/>
                </a:lnTo>
                <a:lnTo>
                  <a:pt x="444" y="96"/>
                </a:lnTo>
                <a:cubicBezTo>
                  <a:pt x="444" y="89"/>
                  <a:pt x="439" y="84"/>
                  <a:pt x="432" y="84"/>
                </a:cubicBezTo>
                <a:lnTo>
                  <a:pt x="432" y="84"/>
                </a:lnTo>
                <a:cubicBezTo>
                  <a:pt x="425" y="84"/>
                  <a:pt x="420" y="89"/>
                  <a:pt x="420" y="96"/>
                </a:cubicBezTo>
                <a:lnTo>
                  <a:pt x="420" y="240"/>
                </a:lnTo>
                <a:lnTo>
                  <a:pt x="108" y="240"/>
                </a:lnTo>
                <a:lnTo>
                  <a:pt x="108" y="96"/>
                </a:lnTo>
                <a:lnTo>
                  <a:pt x="108" y="96"/>
                </a:lnTo>
                <a:cubicBezTo>
                  <a:pt x="108" y="89"/>
                  <a:pt x="102" y="84"/>
                  <a:pt x="96" y="84"/>
                </a:cubicBezTo>
                <a:lnTo>
                  <a:pt x="96" y="84"/>
                </a:lnTo>
                <a:cubicBezTo>
                  <a:pt x="89" y="84"/>
                  <a:pt x="84" y="89"/>
                  <a:pt x="84" y="96"/>
                </a:cubicBezTo>
                <a:lnTo>
                  <a:pt x="84" y="240"/>
                </a:lnTo>
                <a:lnTo>
                  <a:pt x="60" y="240"/>
                </a:lnTo>
                <a:lnTo>
                  <a:pt x="60" y="240"/>
                </a:lnTo>
                <a:cubicBezTo>
                  <a:pt x="55" y="240"/>
                  <a:pt x="51" y="243"/>
                  <a:pt x="49" y="247"/>
                </a:cubicBezTo>
                <a:lnTo>
                  <a:pt x="49" y="247"/>
                </a:lnTo>
                <a:lnTo>
                  <a:pt x="1" y="415"/>
                </a:lnTo>
                <a:lnTo>
                  <a:pt x="1" y="415"/>
                </a:lnTo>
                <a:lnTo>
                  <a:pt x="1" y="415"/>
                </a:lnTo>
                <a:cubicBezTo>
                  <a:pt x="0" y="417"/>
                  <a:pt x="0" y="418"/>
                  <a:pt x="0" y="420"/>
                </a:cubicBezTo>
                <a:lnTo>
                  <a:pt x="0" y="444"/>
                </a:lnTo>
                <a:lnTo>
                  <a:pt x="1" y="444"/>
                </a:lnTo>
                <a:lnTo>
                  <a:pt x="1" y="444"/>
                </a:lnTo>
                <a:cubicBezTo>
                  <a:pt x="1" y="447"/>
                  <a:pt x="0" y="452"/>
                  <a:pt x="0" y="456"/>
                </a:cubicBezTo>
                <a:lnTo>
                  <a:pt x="0" y="480"/>
                </a:lnTo>
                <a:lnTo>
                  <a:pt x="0" y="480"/>
                </a:lnTo>
                <a:cubicBezTo>
                  <a:pt x="0" y="506"/>
                  <a:pt x="22" y="528"/>
                  <a:pt x="48" y="528"/>
                </a:cubicBezTo>
                <a:lnTo>
                  <a:pt x="480" y="528"/>
                </a:lnTo>
                <a:lnTo>
                  <a:pt x="480" y="528"/>
                </a:lnTo>
                <a:cubicBezTo>
                  <a:pt x="507" y="528"/>
                  <a:pt x="528" y="506"/>
                  <a:pt x="528" y="480"/>
                </a:cubicBezTo>
                <a:lnTo>
                  <a:pt x="528" y="456"/>
                </a:lnTo>
                <a:lnTo>
                  <a:pt x="528" y="456"/>
                </a:lnTo>
                <a:cubicBezTo>
                  <a:pt x="528" y="452"/>
                  <a:pt x="527" y="447"/>
                  <a:pt x="526" y="444"/>
                </a:cubicBezTo>
                <a:lnTo>
                  <a:pt x="528" y="444"/>
                </a:lnTo>
                <a:lnTo>
                  <a:pt x="528" y="420"/>
                </a:lnTo>
                <a:close/>
                <a:moveTo>
                  <a:pt x="60" y="480"/>
                </a:moveTo>
                <a:lnTo>
                  <a:pt x="60" y="480"/>
                </a:lnTo>
                <a:cubicBezTo>
                  <a:pt x="67" y="480"/>
                  <a:pt x="72" y="474"/>
                  <a:pt x="72" y="467"/>
                </a:cubicBezTo>
                <a:lnTo>
                  <a:pt x="72" y="467"/>
                </a:lnTo>
                <a:cubicBezTo>
                  <a:pt x="72" y="461"/>
                  <a:pt x="67" y="456"/>
                  <a:pt x="60" y="456"/>
                </a:cubicBezTo>
                <a:lnTo>
                  <a:pt x="60" y="456"/>
                </a:lnTo>
                <a:cubicBezTo>
                  <a:pt x="53" y="456"/>
                  <a:pt x="48" y="461"/>
                  <a:pt x="48" y="467"/>
                </a:cubicBezTo>
                <a:lnTo>
                  <a:pt x="48" y="467"/>
                </a:lnTo>
                <a:cubicBezTo>
                  <a:pt x="48" y="474"/>
                  <a:pt x="53" y="480"/>
                  <a:pt x="60" y="480"/>
                </a:cubicBezTo>
                <a:close/>
                <a:moveTo>
                  <a:pt x="293" y="87"/>
                </a:moveTo>
                <a:lnTo>
                  <a:pt x="310" y="69"/>
                </a:lnTo>
                <a:lnTo>
                  <a:pt x="310" y="69"/>
                </a:lnTo>
                <a:cubicBezTo>
                  <a:pt x="299" y="57"/>
                  <a:pt x="282" y="48"/>
                  <a:pt x="264" y="48"/>
                </a:cubicBezTo>
                <a:lnTo>
                  <a:pt x="264" y="48"/>
                </a:lnTo>
                <a:cubicBezTo>
                  <a:pt x="244" y="48"/>
                  <a:pt x="227" y="57"/>
                  <a:pt x="216" y="72"/>
                </a:cubicBezTo>
                <a:lnTo>
                  <a:pt x="233" y="89"/>
                </a:lnTo>
                <a:lnTo>
                  <a:pt x="233" y="89"/>
                </a:lnTo>
                <a:cubicBezTo>
                  <a:pt x="239" y="79"/>
                  <a:pt x="251" y="72"/>
                  <a:pt x="264" y="72"/>
                </a:cubicBezTo>
                <a:lnTo>
                  <a:pt x="264" y="72"/>
                </a:lnTo>
                <a:cubicBezTo>
                  <a:pt x="276" y="72"/>
                  <a:pt x="287" y="78"/>
                  <a:pt x="293" y="87"/>
                </a:cubicBezTo>
                <a:close/>
                <a:moveTo>
                  <a:pt x="264" y="24"/>
                </a:moveTo>
                <a:lnTo>
                  <a:pt x="264" y="24"/>
                </a:lnTo>
                <a:cubicBezTo>
                  <a:pt x="288" y="24"/>
                  <a:pt x="310" y="35"/>
                  <a:pt x="326" y="51"/>
                </a:cubicBezTo>
                <a:lnTo>
                  <a:pt x="342" y="33"/>
                </a:lnTo>
                <a:lnTo>
                  <a:pt x="342" y="33"/>
                </a:lnTo>
                <a:cubicBezTo>
                  <a:pt x="323" y="12"/>
                  <a:pt x="294" y="0"/>
                  <a:pt x="264" y="0"/>
                </a:cubicBezTo>
                <a:lnTo>
                  <a:pt x="264" y="0"/>
                </a:lnTo>
                <a:cubicBezTo>
                  <a:pt x="231" y="0"/>
                  <a:pt x="201" y="14"/>
                  <a:pt x="182" y="38"/>
                </a:cubicBezTo>
                <a:lnTo>
                  <a:pt x="199" y="55"/>
                </a:lnTo>
                <a:lnTo>
                  <a:pt x="199" y="55"/>
                </a:lnTo>
                <a:cubicBezTo>
                  <a:pt x="214" y="36"/>
                  <a:pt x="237" y="24"/>
                  <a:pt x="264" y="24"/>
                </a:cubicBezTo>
                <a:close/>
                <a:moveTo>
                  <a:pt x="252" y="108"/>
                </a:moveTo>
                <a:lnTo>
                  <a:pt x="252" y="108"/>
                </a:lnTo>
                <a:cubicBezTo>
                  <a:pt x="252" y="115"/>
                  <a:pt x="257" y="120"/>
                  <a:pt x="264" y="120"/>
                </a:cubicBezTo>
                <a:lnTo>
                  <a:pt x="264" y="120"/>
                </a:lnTo>
                <a:cubicBezTo>
                  <a:pt x="271" y="120"/>
                  <a:pt x="276" y="115"/>
                  <a:pt x="276" y="108"/>
                </a:cubicBezTo>
                <a:lnTo>
                  <a:pt x="276" y="108"/>
                </a:lnTo>
                <a:cubicBezTo>
                  <a:pt x="276" y="101"/>
                  <a:pt x="271" y="96"/>
                  <a:pt x="264" y="96"/>
                </a:cubicBezTo>
                <a:lnTo>
                  <a:pt x="264" y="96"/>
                </a:lnTo>
                <a:cubicBezTo>
                  <a:pt x="257" y="96"/>
                  <a:pt x="252" y="101"/>
                  <a:pt x="252" y="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42" name="Freeform 589">
            <a:extLst>
              <a:ext uri="{FF2B5EF4-FFF2-40B4-BE49-F238E27FC236}">
                <a16:creationId xmlns:a16="http://schemas.microsoft.com/office/drawing/2014/main" id="{A4151424-2D24-A74E-A7CA-EC01D19E1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535" y="5703358"/>
            <a:ext cx="181290" cy="329617"/>
          </a:xfrm>
          <a:custGeom>
            <a:avLst/>
            <a:gdLst>
              <a:gd name="T0" fmla="*/ 168 w 289"/>
              <a:gd name="T1" fmla="*/ 305 h 529"/>
              <a:gd name="T2" fmla="*/ 168 w 289"/>
              <a:gd name="T3" fmla="*/ 487 h 529"/>
              <a:gd name="T4" fmla="*/ 259 w 289"/>
              <a:gd name="T5" fmla="*/ 132 h 529"/>
              <a:gd name="T6" fmla="*/ 168 w 289"/>
              <a:gd name="T7" fmla="*/ 41 h 529"/>
              <a:gd name="T8" fmla="*/ 284 w 289"/>
              <a:gd name="T9" fmla="*/ 388 h 529"/>
              <a:gd name="T10" fmla="*/ 284 w 289"/>
              <a:gd name="T11" fmla="*/ 388 h 529"/>
              <a:gd name="T12" fmla="*/ 168 w 289"/>
              <a:gd name="T13" fmla="*/ 257 h 529"/>
              <a:gd name="T14" fmla="*/ 284 w 289"/>
              <a:gd name="T15" fmla="*/ 141 h 529"/>
              <a:gd name="T16" fmla="*/ 284 w 289"/>
              <a:gd name="T17" fmla="*/ 141 h 529"/>
              <a:gd name="T18" fmla="*/ 284 w 289"/>
              <a:gd name="T19" fmla="*/ 141 h 529"/>
              <a:gd name="T20" fmla="*/ 288 w 289"/>
              <a:gd name="T21" fmla="*/ 132 h 529"/>
              <a:gd name="T22" fmla="*/ 164 w 289"/>
              <a:gd name="T23" fmla="*/ 4 h 529"/>
              <a:gd name="T24" fmla="*/ 156 w 289"/>
              <a:gd name="T25" fmla="*/ 0 h 529"/>
              <a:gd name="T26" fmla="*/ 144 w 289"/>
              <a:gd name="T27" fmla="*/ 12 h 529"/>
              <a:gd name="T28" fmla="*/ 21 w 289"/>
              <a:gd name="T29" fmla="*/ 124 h 529"/>
              <a:gd name="T30" fmla="*/ 21 w 289"/>
              <a:gd name="T31" fmla="*/ 124 h 529"/>
              <a:gd name="T32" fmla="*/ 12 w 289"/>
              <a:gd name="T33" fmla="*/ 121 h 529"/>
              <a:gd name="T34" fmla="*/ 0 w 289"/>
              <a:gd name="T35" fmla="*/ 132 h 529"/>
              <a:gd name="T36" fmla="*/ 3 w 289"/>
              <a:gd name="T37" fmla="*/ 141 h 529"/>
              <a:gd name="T38" fmla="*/ 4 w 289"/>
              <a:gd name="T39" fmla="*/ 141 h 529"/>
              <a:gd name="T40" fmla="*/ 4 w 289"/>
              <a:gd name="T41" fmla="*/ 388 h 529"/>
              <a:gd name="T42" fmla="*/ 4 w 289"/>
              <a:gd name="T43" fmla="*/ 388 h 529"/>
              <a:gd name="T44" fmla="*/ 3 w 289"/>
              <a:gd name="T45" fmla="*/ 388 h 529"/>
              <a:gd name="T46" fmla="*/ 0 w 289"/>
              <a:gd name="T47" fmla="*/ 396 h 529"/>
              <a:gd name="T48" fmla="*/ 12 w 289"/>
              <a:gd name="T49" fmla="*/ 408 h 529"/>
              <a:gd name="T50" fmla="*/ 21 w 289"/>
              <a:gd name="T51" fmla="*/ 404 h 529"/>
              <a:gd name="T52" fmla="*/ 144 w 289"/>
              <a:gd name="T53" fmla="*/ 281 h 529"/>
              <a:gd name="T54" fmla="*/ 144 w 289"/>
              <a:gd name="T55" fmla="*/ 516 h 529"/>
              <a:gd name="T56" fmla="*/ 156 w 289"/>
              <a:gd name="T57" fmla="*/ 528 h 529"/>
              <a:gd name="T58" fmla="*/ 284 w 289"/>
              <a:gd name="T59" fmla="*/ 404 h 529"/>
              <a:gd name="T60" fmla="*/ 288 w 289"/>
              <a:gd name="T61" fmla="*/ 396 h 529"/>
              <a:gd name="T62" fmla="*/ 284 w 289"/>
              <a:gd name="T63" fmla="*/ 388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9" h="529">
                <a:moveTo>
                  <a:pt x="168" y="487"/>
                </a:moveTo>
                <a:lnTo>
                  <a:pt x="168" y="305"/>
                </a:lnTo>
                <a:lnTo>
                  <a:pt x="259" y="396"/>
                </a:lnTo>
                <a:lnTo>
                  <a:pt x="168" y="487"/>
                </a:lnTo>
                <a:close/>
                <a:moveTo>
                  <a:pt x="168" y="41"/>
                </a:moveTo>
                <a:lnTo>
                  <a:pt x="259" y="132"/>
                </a:lnTo>
                <a:lnTo>
                  <a:pt x="168" y="223"/>
                </a:lnTo>
                <a:lnTo>
                  <a:pt x="168" y="41"/>
                </a:lnTo>
                <a:close/>
                <a:moveTo>
                  <a:pt x="284" y="388"/>
                </a:moveTo>
                <a:lnTo>
                  <a:pt x="284" y="388"/>
                </a:lnTo>
                <a:lnTo>
                  <a:pt x="284" y="388"/>
                </a:lnTo>
                <a:lnTo>
                  <a:pt x="284" y="388"/>
                </a:lnTo>
                <a:lnTo>
                  <a:pt x="168" y="271"/>
                </a:lnTo>
                <a:lnTo>
                  <a:pt x="168" y="257"/>
                </a:lnTo>
                <a:lnTo>
                  <a:pt x="284" y="141"/>
                </a:lnTo>
                <a:lnTo>
                  <a:pt x="284" y="141"/>
                </a:lnTo>
                <a:lnTo>
                  <a:pt x="284" y="141"/>
                </a:lnTo>
                <a:lnTo>
                  <a:pt x="284" y="141"/>
                </a:lnTo>
                <a:lnTo>
                  <a:pt x="284" y="141"/>
                </a:lnTo>
                <a:lnTo>
                  <a:pt x="284" y="141"/>
                </a:lnTo>
                <a:cubicBezTo>
                  <a:pt x="286" y="138"/>
                  <a:pt x="288" y="135"/>
                  <a:pt x="288" y="132"/>
                </a:cubicBezTo>
                <a:lnTo>
                  <a:pt x="288" y="132"/>
                </a:lnTo>
                <a:cubicBezTo>
                  <a:pt x="288" y="129"/>
                  <a:pt x="286" y="126"/>
                  <a:pt x="284" y="124"/>
                </a:cubicBezTo>
                <a:lnTo>
                  <a:pt x="164" y="4"/>
                </a:lnTo>
                <a:lnTo>
                  <a:pt x="164" y="4"/>
                </a:lnTo>
                <a:cubicBezTo>
                  <a:pt x="162" y="2"/>
                  <a:pt x="159" y="0"/>
                  <a:pt x="156" y="0"/>
                </a:cubicBezTo>
                <a:lnTo>
                  <a:pt x="156" y="0"/>
                </a:lnTo>
                <a:cubicBezTo>
                  <a:pt x="149" y="0"/>
                  <a:pt x="144" y="6"/>
                  <a:pt x="144" y="12"/>
                </a:cubicBezTo>
                <a:lnTo>
                  <a:pt x="144" y="247"/>
                </a:lnTo>
                <a:lnTo>
                  <a:pt x="21" y="124"/>
                </a:lnTo>
                <a:lnTo>
                  <a:pt x="21" y="124"/>
                </a:lnTo>
                <a:lnTo>
                  <a:pt x="21" y="124"/>
                </a:lnTo>
                <a:cubicBezTo>
                  <a:pt x="18" y="122"/>
                  <a:pt x="15" y="121"/>
                  <a:pt x="12" y="121"/>
                </a:cubicBezTo>
                <a:lnTo>
                  <a:pt x="12" y="121"/>
                </a:lnTo>
                <a:cubicBezTo>
                  <a:pt x="6" y="121"/>
                  <a:pt x="0" y="126"/>
                  <a:pt x="0" y="132"/>
                </a:cubicBezTo>
                <a:lnTo>
                  <a:pt x="0" y="132"/>
                </a:lnTo>
                <a:cubicBezTo>
                  <a:pt x="0" y="135"/>
                  <a:pt x="1" y="138"/>
                  <a:pt x="3" y="141"/>
                </a:cubicBezTo>
                <a:lnTo>
                  <a:pt x="3" y="141"/>
                </a:lnTo>
                <a:lnTo>
                  <a:pt x="4" y="141"/>
                </a:lnTo>
                <a:lnTo>
                  <a:pt x="4" y="141"/>
                </a:lnTo>
                <a:lnTo>
                  <a:pt x="127" y="264"/>
                </a:lnTo>
                <a:lnTo>
                  <a:pt x="4" y="388"/>
                </a:lnTo>
                <a:lnTo>
                  <a:pt x="4" y="388"/>
                </a:lnTo>
                <a:lnTo>
                  <a:pt x="4" y="388"/>
                </a:lnTo>
                <a:lnTo>
                  <a:pt x="3" y="388"/>
                </a:lnTo>
                <a:lnTo>
                  <a:pt x="3" y="388"/>
                </a:lnTo>
                <a:lnTo>
                  <a:pt x="3" y="388"/>
                </a:lnTo>
                <a:cubicBezTo>
                  <a:pt x="1" y="390"/>
                  <a:pt x="0" y="393"/>
                  <a:pt x="0" y="396"/>
                </a:cubicBezTo>
                <a:lnTo>
                  <a:pt x="0" y="396"/>
                </a:lnTo>
                <a:cubicBezTo>
                  <a:pt x="0" y="403"/>
                  <a:pt x="6" y="408"/>
                  <a:pt x="12" y="408"/>
                </a:cubicBezTo>
                <a:lnTo>
                  <a:pt x="12" y="408"/>
                </a:lnTo>
                <a:cubicBezTo>
                  <a:pt x="15" y="408"/>
                  <a:pt x="18" y="407"/>
                  <a:pt x="21" y="404"/>
                </a:cubicBezTo>
                <a:lnTo>
                  <a:pt x="21" y="404"/>
                </a:lnTo>
                <a:lnTo>
                  <a:pt x="144" y="281"/>
                </a:lnTo>
                <a:lnTo>
                  <a:pt x="144" y="516"/>
                </a:lnTo>
                <a:lnTo>
                  <a:pt x="144" y="516"/>
                </a:lnTo>
                <a:cubicBezTo>
                  <a:pt x="144" y="523"/>
                  <a:pt x="149" y="528"/>
                  <a:pt x="156" y="528"/>
                </a:cubicBezTo>
                <a:lnTo>
                  <a:pt x="156" y="528"/>
                </a:lnTo>
                <a:cubicBezTo>
                  <a:pt x="159" y="528"/>
                  <a:pt x="162" y="527"/>
                  <a:pt x="164" y="525"/>
                </a:cubicBezTo>
                <a:lnTo>
                  <a:pt x="284" y="404"/>
                </a:lnTo>
                <a:lnTo>
                  <a:pt x="284" y="404"/>
                </a:lnTo>
                <a:cubicBezTo>
                  <a:pt x="286" y="403"/>
                  <a:pt x="288" y="399"/>
                  <a:pt x="288" y="396"/>
                </a:cubicBezTo>
                <a:lnTo>
                  <a:pt x="288" y="396"/>
                </a:lnTo>
                <a:cubicBezTo>
                  <a:pt x="288" y="393"/>
                  <a:pt x="286" y="390"/>
                  <a:pt x="284" y="3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DM Sans 14p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53466-BD1C-5E4A-854A-078553FFFBA0}"/>
              </a:ext>
            </a:extLst>
          </p:cNvPr>
          <p:cNvSpPr txBox="1"/>
          <p:nvPr/>
        </p:nvSpPr>
        <p:spPr>
          <a:xfrm>
            <a:off x="4320534" y="198958"/>
            <a:ext cx="3526928" cy="6181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2800" b="1" spc="-145" dirty="0">
                <a:solidFill>
                  <a:schemeClr val="tx2"/>
                </a:solidFill>
                <a:latin typeface="DM Sans 14pt" pitchFamily="2" charset="77"/>
              </a:rPr>
              <a:t>Thoughts on 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A4D8D-3222-2E47-A6F5-7B57F4CF9D27}"/>
              </a:ext>
            </a:extLst>
          </p:cNvPr>
          <p:cNvSpPr txBox="1"/>
          <p:nvPr/>
        </p:nvSpPr>
        <p:spPr>
          <a:xfrm>
            <a:off x="3528697" y="708493"/>
            <a:ext cx="5134606" cy="322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300" spc="-65" dirty="0">
                <a:latin typeface="DM Sans 14pt" pitchFamily="2" charset="77"/>
              </a:rPr>
              <a:t>Possible timeline based on pre-employment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9279-611E-CE4E-B86E-8EBA378EBC17}"/>
              </a:ext>
            </a:extLst>
          </p:cNvPr>
          <p:cNvSpPr txBox="1"/>
          <p:nvPr/>
        </p:nvSpPr>
        <p:spPr>
          <a:xfrm>
            <a:off x="977603" y="1675599"/>
            <a:ext cx="1265732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600" b="1" spc="-20" dirty="0">
                <a:solidFill>
                  <a:schemeClr val="accent1"/>
                </a:solidFill>
                <a:latin typeface="DM Sans 14pt" pitchFamily="2" charset="77"/>
              </a:rPr>
              <a:t>Q4 /24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79C8-E103-9642-9690-7B8909D26794}"/>
              </a:ext>
            </a:extLst>
          </p:cNvPr>
          <p:cNvSpPr txBox="1"/>
          <p:nvPr/>
        </p:nvSpPr>
        <p:spPr>
          <a:xfrm>
            <a:off x="1469900" y="2975141"/>
            <a:ext cx="1216679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600" b="1" spc="-20" dirty="0">
                <a:solidFill>
                  <a:schemeClr val="accent2"/>
                </a:solidFill>
                <a:latin typeface="DM Sans 14pt" pitchFamily="2" charset="77"/>
              </a:rPr>
              <a:t>H1 / 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27899-D256-1A4C-992E-7572A46210D4}"/>
              </a:ext>
            </a:extLst>
          </p:cNvPr>
          <p:cNvSpPr txBox="1"/>
          <p:nvPr/>
        </p:nvSpPr>
        <p:spPr>
          <a:xfrm>
            <a:off x="1394311" y="4298023"/>
            <a:ext cx="1292020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600" b="1" spc="-20" dirty="0">
                <a:solidFill>
                  <a:schemeClr val="accent3"/>
                </a:solidFill>
                <a:latin typeface="DM Sans 14pt" pitchFamily="2" charset="77"/>
              </a:rPr>
              <a:t>H2 / 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08A-02B1-7A40-B6A5-1F6C201F3F01}"/>
              </a:ext>
            </a:extLst>
          </p:cNvPr>
          <p:cNvSpPr txBox="1"/>
          <p:nvPr/>
        </p:nvSpPr>
        <p:spPr>
          <a:xfrm>
            <a:off x="1001796" y="5622088"/>
            <a:ext cx="1242328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600" b="1" spc="-20" dirty="0">
                <a:solidFill>
                  <a:schemeClr val="accent4"/>
                </a:solidFill>
                <a:latin typeface="DM Sans 14pt" pitchFamily="2" charset="77"/>
              </a:rPr>
              <a:t>H1 /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79DF0-BC99-D542-AAAF-F56B78F9BBE1}"/>
              </a:ext>
            </a:extLst>
          </p:cNvPr>
          <p:cNvSpPr txBox="1"/>
          <p:nvPr/>
        </p:nvSpPr>
        <p:spPr>
          <a:xfrm>
            <a:off x="3823316" y="1548450"/>
            <a:ext cx="6624129" cy="774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Develop academic-level knowledge of AI regulations and liability ecosystem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Understand transferable capabilities within Deloitte’s ecosystem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Start marketing efforts – identify friendly clients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2FD01-89D2-E34D-B525-4739F7DD5F72}"/>
              </a:ext>
            </a:extLst>
          </p:cNvPr>
          <p:cNvSpPr txBox="1"/>
          <p:nvPr/>
        </p:nvSpPr>
        <p:spPr>
          <a:xfrm>
            <a:off x="3823317" y="1311026"/>
            <a:ext cx="1880002" cy="36253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spc="-15" dirty="0">
                <a:solidFill>
                  <a:schemeClr val="tx2"/>
                </a:solidFill>
                <a:latin typeface="DM Sans 14pt" pitchFamily="2" charset="77"/>
              </a:rPr>
              <a:t>Foundations Built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62E24-4E8F-5542-947E-7E494B126F4D}"/>
              </a:ext>
            </a:extLst>
          </p:cNvPr>
          <p:cNvSpPr txBox="1"/>
          <p:nvPr/>
        </p:nvSpPr>
        <p:spPr>
          <a:xfrm>
            <a:off x="4268892" y="2894065"/>
            <a:ext cx="6624129" cy="774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On-board people and resources for Ph I </a:t>
            </a:r>
            <a:r>
              <a:rPr lang="en-US" sz="1200" b="1" spc="-15" dirty="0">
                <a:latin typeface="Arial" panose="020B0604020202020204" pitchFamily="34" charset="0"/>
                <a:cs typeface="Arial" panose="020B0604020202020204" pitchFamily="34" charset="0"/>
              </a:rPr>
              <a:t>♦︎ </a:t>
            </a:r>
            <a:r>
              <a:rPr lang="en-US" sz="1200" spc="-15" dirty="0">
                <a:latin typeface="DM Sans 14pt" pitchFamily="2" charset="77"/>
              </a:rPr>
              <a:t>Kickstart R&amp;D into next phase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Develop Client value proposition</a:t>
            </a:r>
            <a:r>
              <a:rPr lang="en-US" sz="1200" b="1" spc="-15" dirty="0">
                <a:latin typeface="Arial" panose="020B0604020202020204" pitchFamily="34" charset="0"/>
                <a:cs typeface="Arial" panose="020B0604020202020204" pitchFamily="34" charset="0"/>
              </a:rPr>
              <a:t> ♦︎ </a:t>
            </a:r>
            <a:r>
              <a:rPr lang="en-US" sz="1200" spc="-15" dirty="0">
                <a:latin typeface="DM Sans 14pt" pitchFamily="2" charset="77"/>
              </a:rPr>
              <a:t>Onboard ‘friendly’ Clients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Release Toolkit 0.9</a:t>
            </a:r>
            <a:r>
              <a:rPr lang="en-US" sz="1200" b="1" spc="-15" dirty="0">
                <a:latin typeface="Arial" panose="020B0604020202020204" pitchFamily="34" charset="0"/>
                <a:cs typeface="Arial" panose="020B0604020202020204" pitchFamily="34" charset="0"/>
              </a:rPr>
              <a:t> ♦︎ </a:t>
            </a:r>
            <a:r>
              <a:rPr lang="en-US" sz="1200" spc="-15" dirty="0">
                <a:latin typeface="DM Sans 14pt" pitchFamily="2" charset="77"/>
              </a:rPr>
              <a:t>Vertical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8291-036E-8B42-8C33-A9B09F3FC294}"/>
              </a:ext>
            </a:extLst>
          </p:cNvPr>
          <p:cNvSpPr txBox="1"/>
          <p:nvPr/>
        </p:nvSpPr>
        <p:spPr>
          <a:xfrm>
            <a:off x="4268893" y="2632256"/>
            <a:ext cx="3742050" cy="36253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spc="-15" dirty="0">
                <a:solidFill>
                  <a:schemeClr val="tx2"/>
                </a:solidFill>
                <a:latin typeface="DM Sans 14pt" pitchFamily="2" charset="77"/>
              </a:rPr>
              <a:t>First Clients &amp; Toolkit V0.9 delivered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C6148-B30D-F34E-8C3F-2897ED1B5AEA}"/>
              </a:ext>
            </a:extLst>
          </p:cNvPr>
          <p:cNvSpPr txBox="1"/>
          <p:nvPr/>
        </p:nvSpPr>
        <p:spPr>
          <a:xfrm>
            <a:off x="4268892" y="4210512"/>
            <a:ext cx="6624129" cy="774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Release Toolkit 1.x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Scale up for target verticals </a:t>
            </a:r>
            <a:r>
              <a:rPr lang="en-US" sz="1200" b="1" spc="-15" dirty="0">
                <a:latin typeface="Arial" panose="020B0604020202020204" pitchFamily="34" charset="0"/>
                <a:cs typeface="Arial" panose="020B0604020202020204" pitchFamily="34" charset="0"/>
              </a:rPr>
              <a:t> ♦︎  </a:t>
            </a:r>
            <a:r>
              <a:rPr lang="en-US" sz="1200" spc="-15" dirty="0">
                <a:latin typeface="DM Sans 14pt" pitchFamily="2" charset="77"/>
              </a:rPr>
              <a:t>Begin strategic partnership negotiations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Start people recruitment and resource development for Ph II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1228A-5EE2-9745-B030-13DFB49A11B6}"/>
              </a:ext>
            </a:extLst>
          </p:cNvPr>
          <p:cNvSpPr txBox="1"/>
          <p:nvPr/>
        </p:nvSpPr>
        <p:spPr>
          <a:xfrm>
            <a:off x="4268893" y="3957361"/>
            <a:ext cx="3721853" cy="36253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spc="-15" dirty="0">
                <a:solidFill>
                  <a:schemeClr val="tx2"/>
                </a:solidFill>
                <a:latin typeface="DM Sans 14pt" pitchFamily="2" charset="77"/>
              </a:rPr>
              <a:t>More Clients and Toolkit v1 delivered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E79CF-0900-DD4C-99B0-CC564C749105}"/>
              </a:ext>
            </a:extLst>
          </p:cNvPr>
          <p:cNvSpPr txBox="1"/>
          <p:nvPr/>
        </p:nvSpPr>
        <p:spPr>
          <a:xfrm>
            <a:off x="3823316" y="5522117"/>
            <a:ext cx="6624129" cy="774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Release Enterprise-ready Toolkit 2.0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Activate flywheel; Tailor propositions to more verticals </a:t>
            </a:r>
            <a:r>
              <a:rPr lang="en-US" sz="1200" b="1" spc="-15" dirty="0">
                <a:latin typeface="Arial" panose="020B0604020202020204" pitchFamily="34" charset="0"/>
                <a:cs typeface="Arial" panose="020B0604020202020204" pitchFamily="34" charset="0"/>
              </a:rPr>
              <a:t>♦︎ </a:t>
            </a:r>
            <a:r>
              <a:rPr lang="en-US" sz="1200" spc="-15" dirty="0">
                <a:latin typeface="DM Sans 14pt" pitchFamily="2" charset="77"/>
              </a:rPr>
              <a:t>Extend Client proposition</a:t>
            </a:r>
          </a:p>
          <a:p>
            <a:pPr>
              <a:lnSpc>
                <a:spcPts val="1800"/>
              </a:lnSpc>
            </a:pPr>
            <a:r>
              <a:rPr lang="en-US" sz="1200" spc="-15" dirty="0">
                <a:latin typeface="DM Sans 14pt" pitchFamily="2" charset="77"/>
              </a:rPr>
              <a:t>Test integration with strategic partners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9AD5A-D62C-2641-AFFF-A7BE7C95A069}"/>
              </a:ext>
            </a:extLst>
          </p:cNvPr>
          <p:cNvSpPr txBox="1"/>
          <p:nvPr/>
        </p:nvSpPr>
        <p:spPr>
          <a:xfrm>
            <a:off x="3823317" y="5278592"/>
            <a:ext cx="4963859" cy="36253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spc="-15" dirty="0">
                <a:solidFill>
                  <a:schemeClr val="tx2"/>
                </a:solidFill>
                <a:latin typeface="DM Sans 14pt" pitchFamily="2" charset="77"/>
              </a:rPr>
              <a:t>Enterprise-ready tools, double number of Clients</a:t>
            </a:r>
          </a:p>
        </p:txBody>
      </p:sp>
    </p:spTree>
    <p:extLst>
      <p:ext uri="{BB962C8B-B14F-4D97-AF65-F5344CB8AC3E}">
        <p14:creationId xmlns:p14="http://schemas.microsoft.com/office/powerpoint/2010/main" val="69407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FEC-8499-0E1A-DC4D-12F2DB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02096" cy="1320800"/>
          </a:xfrm>
        </p:spPr>
        <p:txBody>
          <a:bodyPr>
            <a:noAutofit/>
          </a:bodyPr>
          <a:lstStyle/>
          <a:p>
            <a:r>
              <a:rPr lang="en-GB" sz="2800" dirty="0"/>
              <a:t>Approach to market activation for AI assurance</a:t>
            </a:r>
            <a:br>
              <a:rPr lang="en-GB" sz="2800" dirty="0"/>
            </a:br>
            <a:r>
              <a:rPr lang="en-GB" sz="2800" dirty="0"/>
              <a:t>Relevant market relationships and c-suite/board exposure/experience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AED9-60A5-C7A8-06CC-7074D0C49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902095" cy="3880773"/>
          </a:xfrm>
        </p:spPr>
        <p:txBody>
          <a:bodyPr>
            <a:normAutofit/>
          </a:bodyPr>
          <a:lstStyle/>
          <a:p>
            <a:r>
              <a:rPr lang="en-GB" dirty="0"/>
              <a:t>GTM – Start small and iterate</a:t>
            </a:r>
          </a:p>
          <a:p>
            <a:pPr lvl="1"/>
            <a:r>
              <a:rPr lang="en-GB" dirty="0"/>
              <a:t>Piggy-back on Deloitte Consulting activities as a first step</a:t>
            </a:r>
          </a:p>
          <a:p>
            <a:pPr lvl="1"/>
            <a:r>
              <a:rPr lang="en-GB" dirty="0"/>
              <a:t>Verticals with highest impact (AVs, T2 and T3 Financial Services, T1 </a:t>
            </a:r>
            <a:r>
              <a:rPr lang="en-GB" dirty="0" err="1"/>
              <a:t>Fintechs</a:t>
            </a:r>
            <a:r>
              <a:rPr lang="en-GB" dirty="0"/>
              <a:t> …).</a:t>
            </a:r>
          </a:p>
          <a:p>
            <a:pPr lvl="2"/>
            <a:r>
              <a:rPr lang="en-GB" dirty="0"/>
              <a:t>Aim to plug into ‘</a:t>
            </a:r>
            <a:r>
              <a:rPr lang="en-GB" dirty="0" err="1"/>
              <a:t>dei</a:t>
            </a:r>
            <a:r>
              <a:rPr lang="en-GB" dirty="0"/>
              <a:t>-level’ organisations (Visa, MC, Azure, AWS, …)</a:t>
            </a:r>
          </a:p>
          <a:p>
            <a:pPr lvl="2"/>
            <a:r>
              <a:rPr lang="en-GB" dirty="0"/>
              <a:t>Iterate with ‘Friendly clients’ in high-impact verticals</a:t>
            </a:r>
          </a:p>
          <a:p>
            <a:pPr lvl="1"/>
            <a:r>
              <a:rPr lang="en-GB" dirty="0"/>
              <a:t>Scale-up, direct approach once propositions are mature.  </a:t>
            </a:r>
          </a:p>
          <a:p>
            <a:r>
              <a:rPr lang="en-GB" dirty="0"/>
              <a:t>Campaign – market education and thought leadership </a:t>
            </a:r>
          </a:p>
          <a:p>
            <a:pPr lvl="1"/>
            <a:r>
              <a:rPr lang="en-GB" dirty="0"/>
              <a:t>Seminars / webinars</a:t>
            </a:r>
          </a:p>
          <a:p>
            <a:pPr lvl="1"/>
            <a:r>
              <a:rPr lang="en-GB" dirty="0"/>
              <a:t>Case studies / publications in trade literature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85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4C54-18FF-7E25-E6F5-C23155F9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Views on evolution of technical approach to AI assurance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34D0-3AC5-4789-EE31-0AAD8352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78" y="1743959"/>
            <a:ext cx="9964132" cy="429740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Map across, where applicable, Deloitte’s existing proposition for credit risk models : </a:t>
            </a:r>
          </a:p>
          <a:p>
            <a:pPr lvl="1"/>
            <a:r>
              <a:rPr lang="en-GB" dirty="0"/>
              <a:t>Controls, processes and Client-facing artefacts </a:t>
            </a:r>
          </a:p>
          <a:p>
            <a:pPr lvl="1"/>
            <a:r>
              <a:rPr lang="en-GB" dirty="0"/>
              <a:t>Identify and fill in any gaps</a:t>
            </a:r>
          </a:p>
          <a:p>
            <a:r>
              <a:rPr lang="en-GB" dirty="0"/>
              <a:t>Build quick-to-market capability:</a:t>
            </a:r>
          </a:p>
          <a:p>
            <a:pPr lvl="1"/>
            <a:r>
              <a:rPr lang="en-GB" dirty="0"/>
              <a:t>Toolkit 0.9 – high impact verticals - based on existing capabilities (Deloitte’s credit risk capabilities, Responsible Technology Adoption Unit (RTA), OECD.AI, Open Data Institute (ODI) …)</a:t>
            </a:r>
          </a:p>
          <a:p>
            <a:pPr lvl="1"/>
            <a:r>
              <a:rPr lang="en-GB" dirty="0"/>
              <a:t>Stress test with friendly-clients</a:t>
            </a:r>
          </a:p>
          <a:p>
            <a:r>
              <a:rPr lang="en-GB" dirty="0"/>
              <a:t>Develop: Toolkit 1.x </a:t>
            </a:r>
          </a:p>
          <a:p>
            <a:pPr lvl="1"/>
            <a:r>
              <a:rPr lang="en-GB" dirty="0"/>
              <a:t>Internal R&amp;D: 3 month cycles? </a:t>
            </a:r>
          </a:p>
          <a:p>
            <a:pPr lvl="1"/>
            <a:r>
              <a:rPr lang="en-GB" dirty="0"/>
              <a:t>Plug into existing efforts e.g. Centre for Emerging Technology and Security (</a:t>
            </a:r>
            <a:r>
              <a:rPr lang="en-GB" dirty="0" err="1"/>
              <a:t>CETaS</a:t>
            </a:r>
            <a:r>
              <a:rPr lang="en-GB" dirty="0"/>
              <a:t>), AI Standards – fund research </a:t>
            </a:r>
          </a:p>
          <a:p>
            <a:r>
              <a:rPr lang="en-GB" dirty="0"/>
              <a:t>Toolkit 2.0: Enterprise-ready, combination of existing &amp; proprietary supported by client feedback</a:t>
            </a:r>
          </a:p>
          <a:p>
            <a:r>
              <a:rPr lang="en-GB" dirty="0"/>
              <a:t>Toolkit 3.0: Fund PhD/Postdoc projects to further develop capabilities in Mid to long term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67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echnical approach&#10;&#10;Description automatically generated">
            <a:extLst>
              <a:ext uri="{FF2B5EF4-FFF2-40B4-BE49-F238E27FC236}">
                <a16:creationId xmlns:a16="http://schemas.microsoft.com/office/drawing/2014/main" id="{A62B5648-2AFF-3F8D-6496-2A03C231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354" y="0"/>
            <a:ext cx="9792788" cy="71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5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edding Live Music in Galway | Ceremony Music Galway">
            <a:extLst>
              <a:ext uri="{FF2B5EF4-FFF2-40B4-BE49-F238E27FC236}">
                <a16:creationId xmlns:a16="http://schemas.microsoft.com/office/drawing/2014/main" id="{49C86B1E-3733-142C-024D-428047CAD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5" b="34937"/>
          <a:stretch/>
        </p:blipFill>
        <p:spPr bwMode="auto">
          <a:xfrm>
            <a:off x="5015951" y="5119849"/>
            <a:ext cx="3817499" cy="137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E077ED-1E8E-CA3D-4807-F54A7A91A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563864"/>
              </p:ext>
            </p:extLst>
          </p:nvPr>
        </p:nvGraphicFramePr>
        <p:xfrm>
          <a:off x="1800225" y="1125538"/>
          <a:ext cx="8637588" cy="5368926"/>
        </p:xfrm>
        <a:graphic>
          <a:graphicData uri="http://schemas.openxmlformats.org/drawingml/2006/table">
            <a:tbl>
              <a:tblPr/>
              <a:tblGrid>
                <a:gridCol w="1271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9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9363"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am I</a:t>
                      </a:r>
                    </a:p>
                  </a:txBody>
                  <a:tcPr marT="45736" marB="457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863"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 have done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9700"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next 3 years….</a:t>
                      </a:r>
                    </a:p>
                  </a:txBody>
                  <a:tcPr marT="45736" marB="457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fontAlgn="t">
                        <a:spcBef>
                          <a:spcPct val="20000"/>
                        </a:spcBef>
                        <a:defRPr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fontAlgn="t">
                        <a:spcBef>
                          <a:spcPct val="20000"/>
                        </a:spcBef>
                        <a:defRPr sz="16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fontAlgn="t">
                        <a:spcBef>
                          <a:spcPct val="20000"/>
                        </a:spcBef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t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75787B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2712" name="Title 1">
            <a:extLst>
              <a:ext uri="{FF2B5EF4-FFF2-40B4-BE49-F238E27FC236}">
                <a16:creationId xmlns:a16="http://schemas.microsoft.com/office/drawing/2014/main" id="{887595B7-48A1-BF39-7C9B-2F6EC986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714" y="188914"/>
            <a:ext cx="8637587" cy="719137"/>
          </a:xfrm>
        </p:spPr>
        <p:txBody>
          <a:bodyPr>
            <a:normAutofit/>
          </a:bodyPr>
          <a:lstStyle/>
          <a:p>
            <a:r>
              <a:rPr lang="en-US" altLang="en-US" dirty="0"/>
              <a:t>Hasan Al-Madfai</a:t>
            </a:r>
          </a:p>
        </p:txBody>
      </p:sp>
      <p:pic>
        <p:nvPicPr>
          <p:cNvPr id="242714" name="Picture 31" descr="visa%20new%20brand%20banner">
            <a:extLst>
              <a:ext uri="{FF2B5EF4-FFF2-40B4-BE49-F238E27FC236}">
                <a16:creationId xmlns:a16="http://schemas.microsoft.com/office/drawing/2014/main" id="{A14D4100-BD09-ECD8-36E9-1042FE0E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3" t="12222" r="5045" b="53125"/>
          <a:stretch>
            <a:fillRect/>
          </a:stretch>
        </p:blipFill>
        <p:spPr bwMode="auto">
          <a:xfrm>
            <a:off x="7755849" y="3764908"/>
            <a:ext cx="1895501" cy="90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284516-7899-C517-335F-7133F39B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442" y="1023523"/>
            <a:ext cx="2428660" cy="1324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1F7EE-6A8A-4E4F-6EE6-667350DD7E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85"/>
          <a:stretch/>
        </p:blipFill>
        <p:spPr>
          <a:xfrm>
            <a:off x="9157052" y="983438"/>
            <a:ext cx="1317477" cy="9533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2720" name="Picture 7">
            <a:extLst>
              <a:ext uri="{FF2B5EF4-FFF2-40B4-BE49-F238E27FC236}">
                <a16:creationId xmlns:a16="http://schemas.microsoft.com/office/drawing/2014/main" id="{92B0E874-9213-339C-9689-F325E09C7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>
            <a:fillRect/>
          </a:stretch>
        </p:blipFill>
        <p:spPr bwMode="auto">
          <a:xfrm rot="392506">
            <a:off x="7799837" y="955686"/>
            <a:ext cx="1282700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722" name="Picture 66" descr="elated image">
            <a:extLst>
              <a:ext uri="{FF2B5EF4-FFF2-40B4-BE49-F238E27FC236}">
                <a16:creationId xmlns:a16="http://schemas.microsoft.com/office/drawing/2014/main" id="{DB6AD2EA-F877-DD98-E2A5-E6A7A50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638550"/>
            <a:ext cx="19050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723" name="Picture 70" descr="elated image">
            <a:extLst>
              <a:ext uri="{FF2B5EF4-FFF2-40B4-BE49-F238E27FC236}">
                <a16:creationId xmlns:a16="http://schemas.microsoft.com/office/drawing/2014/main" id="{3BC85A34-883C-951D-FA69-4CFAC211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648076"/>
            <a:ext cx="100806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724" name="Picture 86" descr="elated image">
            <a:extLst>
              <a:ext uri="{FF2B5EF4-FFF2-40B4-BE49-F238E27FC236}">
                <a16:creationId xmlns:a16="http://schemas.microsoft.com/office/drawing/2014/main" id="{779F4953-E6F2-9F4C-823B-A8D7B5FF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41" y="3676651"/>
            <a:ext cx="13430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64" name="Picture 88" descr="elated image">
            <a:extLst>
              <a:ext uri="{FF2B5EF4-FFF2-40B4-BE49-F238E27FC236}">
                <a16:creationId xmlns:a16="http://schemas.microsoft.com/office/drawing/2014/main" id="{C6B5D093-9CD0-9DF2-2ED8-5B95BE5B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0591969">
            <a:off x="3318758" y="5171915"/>
            <a:ext cx="1751803" cy="1167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3874" name="Picture 98" descr="mage result for bgl group">
            <a:extLst>
              <a:ext uri="{FF2B5EF4-FFF2-40B4-BE49-F238E27FC236}">
                <a16:creationId xmlns:a16="http://schemas.microsoft.com/office/drawing/2014/main" id="{9049E83C-BE61-832A-F09A-C0F38A8D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6" y="4718050"/>
            <a:ext cx="79851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76" name="Picture 100" descr="https://customerservicehelpline.co.uk/wp-content/uploads/2017/01/Hastings-300x300.png">
            <a:extLst>
              <a:ext uri="{FF2B5EF4-FFF2-40B4-BE49-F238E27FC236}">
                <a16:creationId xmlns:a16="http://schemas.microsoft.com/office/drawing/2014/main" id="{EDC7FF50-1887-9655-439F-AA339125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7" b="22360"/>
          <a:stretch>
            <a:fillRect/>
          </a:stretch>
        </p:blipFill>
        <p:spPr bwMode="auto">
          <a:xfrm>
            <a:off x="5447928" y="4652963"/>
            <a:ext cx="14097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80" name="Picture 104" descr="elated image">
            <a:extLst>
              <a:ext uri="{FF2B5EF4-FFF2-40B4-BE49-F238E27FC236}">
                <a16:creationId xmlns:a16="http://schemas.microsoft.com/office/drawing/2014/main" id="{044FE412-1E0B-85A5-45BD-95B3F0E4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7" b="28830"/>
          <a:stretch>
            <a:fillRect/>
          </a:stretch>
        </p:blipFill>
        <p:spPr bwMode="auto">
          <a:xfrm>
            <a:off x="7072824" y="4665663"/>
            <a:ext cx="138906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734" name="Picture 46" descr=" ">
            <a:extLst>
              <a:ext uri="{FF2B5EF4-FFF2-40B4-BE49-F238E27FC236}">
                <a16:creationId xmlns:a16="http://schemas.microsoft.com/office/drawing/2014/main" id="{2DD16983-C1C1-00F2-55CE-87A5C8AD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83" y="3304529"/>
            <a:ext cx="1226113" cy="13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738" name="Picture 50" descr="Aggreko logo website - Dutch Data ...">
            <a:extLst>
              <a:ext uri="{FF2B5EF4-FFF2-40B4-BE49-F238E27FC236}">
                <a16:creationId xmlns:a16="http://schemas.microsoft.com/office/drawing/2014/main" id="{F7B08188-BCA8-2E1D-B87B-6E5F518D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909">
            <a:off x="8819145" y="3937977"/>
            <a:ext cx="1903632" cy="9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832" name="Picture 56" descr="mage may contain: 5 people, people smiling, people standing and indoor">
            <a:extLst>
              <a:ext uri="{FF2B5EF4-FFF2-40B4-BE49-F238E27FC236}">
                <a16:creationId xmlns:a16="http://schemas.microsoft.com/office/drawing/2014/main" id="{C16B45E7-8EA7-6B6E-F562-39F9686A2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/>
          <a:srcRect l="12097" t="20963" r="12805" b="7804"/>
          <a:stretch/>
        </p:blipFill>
        <p:spPr bwMode="auto">
          <a:xfrm>
            <a:off x="5438597" y="975393"/>
            <a:ext cx="2277389" cy="15746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A5A69-61BA-2F2F-A32F-2EBCEBCB8384}"/>
              </a:ext>
            </a:extLst>
          </p:cNvPr>
          <p:cNvSpPr txBox="1"/>
          <p:nvPr/>
        </p:nvSpPr>
        <p:spPr>
          <a:xfrm rot="342001" flipH="1">
            <a:off x="9953459" y="6160937"/>
            <a:ext cx="58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1D2D8C"/>
                </a:solidFill>
              </a:rPr>
              <a:t>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C6D0A-BCC2-C340-C88A-D4825BAAE9DF}"/>
              </a:ext>
            </a:extLst>
          </p:cNvPr>
          <p:cNvSpPr txBox="1"/>
          <p:nvPr/>
        </p:nvSpPr>
        <p:spPr>
          <a:xfrm>
            <a:off x="5962542" y="6513920"/>
            <a:ext cx="3116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hlinkClick r:id="rId17"/>
              </a:rPr>
              <a:t>www.unsplach.com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Open AI ChatGPT generated</a:t>
            </a:r>
          </a:p>
        </p:txBody>
      </p:sp>
      <p:pic>
        <p:nvPicPr>
          <p:cNvPr id="6" name="Picture 2" descr="tennis rackets and balls on a tennis court">
            <a:extLst>
              <a:ext uri="{FF2B5EF4-FFF2-40B4-BE49-F238E27FC236}">
                <a16:creationId xmlns:a16="http://schemas.microsoft.com/office/drawing/2014/main" id="{461CDA2C-A678-8364-2D6D-8FF543BE5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12"/>
          <a:stretch/>
        </p:blipFill>
        <p:spPr bwMode="auto">
          <a:xfrm>
            <a:off x="5259376" y="2155113"/>
            <a:ext cx="2874162" cy="1566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conceptual image of a statistician's workspace, filled with graphs, charts, and figures. The desk is cluttered with papers, a smartphone, and a laptop showing a data dashboard. On the wall behind the desk, there are large graphs such as bar charts, scatter plots, pie charts, and line graphs with annotations. Additionally, a Gaussian (normal) distribution curve is prominently displayed among the graphs. Some figures are shown on a whiteboard, including mathematical equations, probability distributions, and statistical symbols, with the David star removed. Morse code for the letters 'H' (four dots: ....) and 'Y' (dash dot dash dash: -.--) is also present on the whiteboard.">
            <a:extLst>
              <a:ext uri="{FF2B5EF4-FFF2-40B4-BE49-F238E27FC236}">
                <a16:creationId xmlns:a16="http://schemas.microsoft.com/office/drawing/2014/main" id="{53B6FAC7-62AF-B401-5B4F-A6D36BF47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5"/>
          <a:stretch/>
        </p:blipFill>
        <p:spPr bwMode="auto">
          <a:xfrm>
            <a:off x="7659543" y="1936813"/>
            <a:ext cx="2861648" cy="1676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3830" name="Picture 54" descr="mage result for sumerian harp">
            <a:extLst>
              <a:ext uri="{FF2B5EF4-FFF2-40B4-BE49-F238E27FC236}">
                <a16:creationId xmlns:a16="http://schemas.microsoft.com/office/drawing/2014/main" id="{96FBC843-42C4-09A2-B8AB-7ACEC6984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/>
          <a:srcRect t="3919" b="9345"/>
          <a:stretch/>
        </p:blipFill>
        <p:spPr bwMode="auto">
          <a:xfrm rot="661354">
            <a:off x="3083612" y="2391497"/>
            <a:ext cx="2129386" cy="11298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person playing acoustic guitar">
            <a:extLst>
              <a:ext uri="{FF2B5EF4-FFF2-40B4-BE49-F238E27FC236}">
                <a16:creationId xmlns:a16="http://schemas.microsoft.com/office/drawing/2014/main" id="{F56AC30E-0617-2609-BA3B-ADE652C03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6" t="12804" r="19032" b="59523"/>
          <a:stretch/>
        </p:blipFill>
        <p:spPr bwMode="auto">
          <a:xfrm>
            <a:off x="5076189" y="5110321"/>
            <a:ext cx="3240536" cy="1403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726" name="Picture 92" descr="elated image">
            <a:extLst>
              <a:ext uri="{FF2B5EF4-FFF2-40B4-BE49-F238E27FC236}">
                <a16:creationId xmlns:a16="http://schemas.microsoft.com/office/drawing/2014/main" id="{22368F39-4B06-6F93-E35C-46FBA7B4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3436" r="2240" b="1871"/>
          <a:stretch>
            <a:fillRect/>
          </a:stretch>
        </p:blipFill>
        <p:spPr bwMode="auto">
          <a:xfrm rot="440271">
            <a:off x="7945938" y="5183317"/>
            <a:ext cx="2446874" cy="1296935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3B1D-78B0-23F0-F799-8718F265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0075-5A6C-35C1-4CD5-EABD1D83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5129"/>
            <a:ext cx="10837332" cy="539871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dirty="0"/>
              <a:t>Reflections on team ambition and purpose following our first conversation</a:t>
            </a:r>
          </a:p>
          <a:p>
            <a:pPr>
              <a:lnSpc>
                <a:spcPct val="160000"/>
              </a:lnSpc>
            </a:pPr>
            <a:r>
              <a:rPr lang="en-GB" dirty="0"/>
              <a:t>Motivation for moving from current role and for Deloitte v’s other any options on table</a:t>
            </a:r>
          </a:p>
          <a:p>
            <a:pPr>
              <a:lnSpc>
                <a:spcPct val="160000"/>
              </a:lnSpc>
            </a:pPr>
            <a:r>
              <a:rPr lang="en-GB" dirty="0"/>
              <a:t>Approach to building and leading teams</a:t>
            </a:r>
          </a:p>
          <a:p>
            <a:pPr>
              <a:lnSpc>
                <a:spcPct val="160000"/>
              </a:lnSpc>
            </a:pPr>
            <a:r>
              <a:rPr lang="en-GB" dirty="0"/>
              <a:t>Views on approach to market activation for AI assurance including relevant market relationships and c-suite/board exposure/experience</a:t>
            </a:r>
          </a:p>
          <a:p>
            <a:pPr>
              <a:lnSpc>
                <a:spcPct val="160000"/>
              </a:lnSpc>
            </a:pPr>
            <a:r>
              <a:rPr lang="en-GB" dirty="0"/>
              <a:t>Views on evolution of technical approach to AI assurance</a:t>
            </a:r>
          </a:p>
          <a:p>
            <a:pPr>
              <a:lnSpc>
                <a:spcPct val="160000"/>
              </a:lnSpc>
            </a:pPr>
            <a:r>
              <a:rPr lang="en-GB" dirty="0"/>
              <a:t>Experience of winning work in the market</a:t>
            </a:r>
          </a:p>
          <a:p>
            <a:pPr>
              <a:lnSpc>
                <a:spcPct val="160000"/>
              </a:lnSpc>
            </a:pPr>
            <a:r>
              <a:rPr lang="en-GB" dirty="0"/>
              <a:t>Experience of/approach to thought leadership and “eminence”</a:t>
            </a:r>
          </a:p>
          <a:p>
            <a:pPr>
              <a:lnSpc>
                <a:spcPct val="160000"/>
              </a:lnSpc>
            </a:pPr>
            <a:r>
              <a:rPr lang="en-GB" dirty="0"/>
              <a:t>Experience of/approach to working in a matrix/colleague stakeholder management in a large enterprise</a:t>
            </a:r>
          </a:p>
        </p:txBody>
      </p:sp>
    </p:spTree>
    <p:extLst>
      <p:ext uri="{BB962C8B-B14F-4D97-AF65-F5344CB8AC3E}">
        <p14:creationId xmlns:p14="http://schemas.microsoft.com/office/powerpoint/2010/main" val="309746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5CE8-0DCB-38C4-7C89-A21805EB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Reflections on team ambition and purpose following our first conversation</a:t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5E3E-7D77-9B45-AB08-7B87B179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14" y="2264228"/>
            <a:ext cx="4903335" cy="32364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Corporate risk:</a:t>
            </a:r>
          </a:p>
          <a:p>
            <a:pPr lvl="1"/>
            <a:r>
              <a:rPr lang="en-GB" dirty="0"/>
              <a:t>Direct / C liability </a:t>
            </a:r>
          </a:p>
          <a:p>
            <a:pPr lvl="1"/>
            <a:r>
              <a:rPr lang="en-GB" dirty="0"/>
              <a:t>Freedom to innovate</a:t>
            </a:r>
          </a:p>
          <a:p>
            <a:pPr lvl="1"/>
            <a:r>
              <a:rPr lang="en-GB" dirty="0"/>
              <a:t>B2C and B2B Trust</a:t>
            </a:r>
          </a:p>
          <a:p>
            <a:endParaRPr lang="en-GB" dirty="0"/>
          </a:p>
          <a:p>
            <a:r>
              <a:rPr lang="en-GB" dirty="0"/>
              <a:t>Regulatory considerations: </a:t>
            </a:r>
          </a:p>
          <a:p>
            <a:pPr lvl="1"/>
            <a:r>
              <a:rPr lang="en-GB" dirty="0"/>
              <a:t>Early stages</a:t>
            </a:r>
          </a:p>
          <a:p>
            <a:pPr lvl="1"/>
            <a:r>
              <a:rPr lang="en-GB" dirty="0"/>
              <a:t>Need for standards</a:t>
            </a:r>
          </a:p>
          <a:p>
            <a:pPr lvl="1"/>
            <a:r>
              <a:rPr lang="en-GB" dirty="0"/>
              <a:t>Certification challenges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4203B-3853-E4D7-4947-1B520F640F9A}"/>
              </a:ext>
            </a:extLst>
          </p:cNvPr>
          <p:cNvSpPr txBox="1"/>
          <p:nvPr/>
        </p:nvSpPr>
        <p:spPr>
          <a:xfrm>
            <a:off x="677333" y="1392511"/>
            <a:ext cx="8994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With wider adoption and increased public awareness, structured AI Assurance is vital for the UK to remain a ‘global superpower in AI’.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5F6DA-A591-415D-604A-5C3D660B7854}"/>
              </a:ext>
            </a:extLst>
          </p:cNvPr>
          <p:cNvSpPr txBox="1"/>
          <p:nvPr/>
        </p:nvSpPr>
        <p:spPr>
          <a:xfrm>
            <a:off x="5156461" y="2263331"/>
            <a:ext cx="4543720" cy="3237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Proposition Opportunity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Timing is right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Influence development / regulators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Become ‘the’ standard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GB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Opportunity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Substantial £££££££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Recurring / ongoing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Franchise / outsource tools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81682A-6719-9AE1-1C39-B2D11766298A}"/>
              </a:ext>
            </a:extLst>
          </p:cNvPr>
          <p:cNvCxnSpPr/>
          <p:nvPr/>
        </p:nvCxnSpPr>
        <p:spPr>
          <a:xfrm>
            <a:off x="4475110" y="2513086"/>
            <a:ext cx="0" cy="286431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83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B5CE-F7A2-0C29-4959-6BE7052C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29" y="2768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GB" dirty="0"/>
              <a:t>Motivation for moving from current role and for Deloitte vs any other options on table</a:t>
            </a:r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A29D8-0081-8EDE-7BAE-7FC6BB0EDC1B}"/>
              </a:ext>
            </a:extLst>
          </p:cNvPr>
          <p:cNvSpPr/>
          <p:nvPr/>
        </p:nvSpPr>
        <p:spPr>
          <a:xfrm>
            <a:off x="490888" y="2635584"/>
            <a:ext cx="9124750" cy="1586832"/>
          </a:xfrm>
          <a:prstGeom prst="rect">
            <a:avLst/>
          </a:prstGeom>
          <a:noFill/>
          <a:ln>
            <a:solidFill>
              <a:srgbClr val="EAF6D1">
                <a:alpha val="4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87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B124-2A40-64DF-CD04-C976273A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92" y="646521"/>
            <a:ext cx="8596668" cy="757287"/>
          </a:xfrm>
        </p:spPr>
        <p:txBody>
          <a:bodyPr>
            <a:normAutofit/>
          </a:bodyPr>
          <a:lstStyle/>
          <a:p>
            <a:r>
              <a:rPr lang="en-GB" dirty="0"/>
              <a:t>Approach to building and leading teams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0DD447-FCC6-7BF3-FEB9-A88FDD76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40" y="1716066"/>
            <a:ext cx="9890370" cy="48350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Identify end-state / target team structure: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What activities should the team be supporting (pre-sales, R&amp;D, development …)?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Vertical specialisation - how strong is the golden thread across verticals?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What other support would the business processes need / who?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RACI matrices for pertinent business processes</a:t>
            </a:r>
          </a:p>
          <a:p>
            <a:pPr>
              <a:lnSpc>
                <a:spcPct val="150000"/>
              </a:lnSpc>
            </a:pPr>
            <a:r>
              <a:rPr lang="en-GB" dirty="0"/>
              <a:t>Create the right roles and recruit the right people … </a:t>
            </a:r>
          </a:p>
          <a:p>
            <a:pPr>
              <a:lnSpc>
                <a:spcPct val="150000"/>
              </a:lnSpc>
            </a:pPr>
            <a:r>
              <a:rPr lang="en-GB" dirty="0"/>
              <a:t>Agree objectives and targets</a:t>
            </a:r>
          </a:p>
          <a:p>
            <a:pPr>
              <a:lnSpc>
                <a:spcPct val="150000"/>
              </a:lnSpc>
            </a:pPr>
            <a:r>
              <a:rPr lang="en-GB" dirty="0"/>
              <a:t>Drive positive team culture for the team to thrive and grow … </a:t>
            </a:r>
          </a:p>
          <a:p>
            <a:pPr>
              <a:lnSpc>
                <a:spcPct val="150000"/>
              </a:lnSpc>
            </a:pPr>
            <a:r>
              <a:rPr lang="en-GB" dirty="0"/>
              <a:t>Have fun!</a:t>
            </a:r>
          </a:p>
          <a:p>
            <a:pPr lvl="1">
              <a:lnSpc>
                <a:spcPct val="150000"/>
              </a:lnSpc>
            </a:pPr>
            <a:endParaRPr lang="en-GB" dirty="0"/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4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14E1-6BA7-06A2-4C1B-E4CB2F99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99" y="371606"/>
            <a:ext cx="10345570" cy="601726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Market activation </a:t>
            </a:r>
            <a:r>
              <a:rPr lang="en-GB" dirty="0"/>
              <a:t>– a </a:t>
            </a:r>
            <a:r>
              <a:rPr lang="en-GB" sz="3600" dirty="0"/>
              <a:t>mind map</a:t>
            </a:r>
            <a:endParaRPr lang="en-GB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8F7FED6C-8A3B-8F54-5FCA-7221502BD9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965" y="1252603"/>
            <a:ext cx="11902069" cy="47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CD22AF8-97B7-4605-6A0E-E3DC1D47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18" r="2308" b="2971"/>
          <a:stretch/>
        </p:blipFill>
        <p:spPr>
          <a:xfrm>
            <a:off x="1096049" y="0"/>
            <a:ext cx="9460886" cy="68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33F8-252C-F40A-6EEE-12B2FC9A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Experience of winning work in 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DA60-8BC7-922E-A78B-40E871CAC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4061"/>
            <a:ext cx="8596668" cy="1449877"/>
          </a:xfrm>
        </p:spPr>
        <p:txBody>
          <a:bodyPr/>
          <a:lstStyle/>
          <a:p>
            <a:r>
              <a:rPr lang="en-GB" dirty="0"/>
              <a:t>Strategic Proposition Development experience</a:t>
            </a:r>
          </a:p>
          <a:p>
            <a:r>
              <a:rPr lang="en-GB" dirty="0"/>
              <a:t>Visa Authentication and Risk Product experience</a:t>
            </a:r>
          </a:p>
          <a:p>
            <a:r>
              <a:rPr lang="en-GB" dirty="0"/>
              <a:t>Visa Consulting Client Win experiences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7323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906</TotalTime>
  <Words>931</Words>
  <Application>Microsoft Macintosh PowerPoint</Application>
  <PresentationFormat>Widescreen</PresentationFormat>
  <Paragraphs>121</Paragraphs>
  <Slides>15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DM Sans 14pt</vt:lpstr>
      <vt:lpstr>Trebuchet MS</vt:lpstr>
      <vt:lpstr>Wingdings 3</vt:lpstr>
      <vt:lpstr>Facet</vt:lpstr>
      <vt:lpstr>Hasan Al-Madfai</vt:lpstr>
      <vt:lpstr>Hasan Al-Madfai</vt:lpstr>
      <vt:lpstr>Questions:</vt:lpstr>
      <vt:lpstr>Reflections on team ambition and purpose following our first conversation </vt:lpstr>
      <vt:lpstr>Motivation for moving from current role and for Deloitte vs any other options on table </vt:lpstr>
      <vt:lpstr>Approach to building and leading teams</vt:lpstr>
      <vt:lpstr>Market activation – a mind map</vt:lpstr>
      <vt:lpstr>PowerPoint Presentation</vt:lpstr>
      <vt:lpstr>Experience of winning work in the market</vt:lpstr>
      <vt:lpstr>Experience of/approach to thought leadership and “eminence” </vt:lpstr>
      <vt:lpstr>Experience of/approach to working in a matrix/colleague stakeholder management in a large enterprise</vt:lpstr>
      <vt:lpstr>PowerPoint Presentation</vt:lpstr>
      <vt:lpstr>Approach to market activation for AI assurance Relevant market relationships and c-suite/board exposure/experience </vt:lpstr>
      <vt:lpstr>Views on evolution of technical approach to AI assurance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Hasan Al-Madfai</dc:creator>
  <cp:lastModifiedBy>Hasan Al-Madfai</cp:lastModifiedBy>
  <cp:revision>28</cp:revision>
  <dcterms:created xsi:type="dcterms:W3CDTF">2024-09-02T10:58:04Z</dcterms:created>
  <dcterms:modified xsi:type="dcterms:W3CDTF">2024-09-17T09:10:40Z</dcterms:modified>
</cp:coreProperties>
</file>